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75" r:id="rId1"/>
  </p:sldMasterIdLst>
  <p:notesMasterIdLst>
    <p:notesMasterId r:id="rId13"/>
  </p:notesMasterIdLst>
  <p:sldIdLst>
    <p:sldId id="256" r:id="rId2"/>
    <p:sldId id="259" r:id="rId3"/>
    <p:sldId id="262" r:id="rId4"/>
    <p:sldId id="269" r:id="rId5"/>
    <p:sldId id="272" r:id="rId6"/>
    <p:sldId id="276" r:id="rId7"/>
    <p:sldId id="277" r:id="rId8"/>
    <p:sldId id="290" r:id="rId9"/>
    <p:sldId id="297" r:id="rId10"/>
    <p:sldId id="291" r:id="rId11"/>
    <p:sldId id="294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i Bizjak" initials="JB" lastIdx="1" clrIdx="0">
    <p:extLst>
      <p:ext uri="{19B8F6BF-5375-455C-9EA6-DF929625EA0E}">
        <p15:presenceInfo xmlns:p15="http://schemas.microsoft.com/office/powerpoint/2012/main" userId="97e1f918e93cd1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61662" autoAdjust="0"/>
  </p:normalViewPr>
  <p:slideViewPr>
    <p:cSldViewPr snapToGrid="0">
      <p:cViewPr varScale="1">
        <p:scale>
          <a:sx n="72" d="100"/>
          <a:sy n="72" d="100"/>
        </p:scale>
        <p:origin x="203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8927A-020E-4690-9EDA-1195329B30B5}" type="datetimeFigureOut">
              <a:rPr lang="sl-SI" smtClean="0"/>
              <a:t>4.4.2016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41CD0-C1AC-423C-8926-18B9EF1B3E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112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RESTARTI TIMER!!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1CD0-C1AC-423C-8926-18B9EF1B3EA1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067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Kaj</a:t>
            </a:r>
            <a:r>
              <a:rPr lang="sl-SI" baseline="0" dirty="0" smtClean="0"/>
              <a:t> EKG meri</a:t>
            </a:r>
          </a:p>
          <a:p>
            <a:r>
              <a:rPr lang="sl-SI" baseline="0" dirty="0" smtClean="0"/>
              <a:t>Kaj elektrode so, pogosto število</a:t>
            </a:r>
          </a:p>
          <a:p>
            <a:r>
              <a:rPr lang="sl-SI" baseline="0" dirty="0" smtClean="0"/>
              <a:t>Standardna postavitev, kaj se spreminja glede na postavitev, odvodi/posnetki</a:t>
            </a:r>
          </a:p>
          <a:p>
            <a:r>
              <a:rPr lang="sl-SI" baseline="0" dirty="0" smtClean="0"/>
              <a:t>Izpis signala z EKG -&gt; PQRST (opis valov)</a:t>
            </a:r>
          </a:p>
          <a:p>
            <a:r>
              <a:rPr lang="sl-SI" baseline="0" dirty="0" smtClean="0"/>
              <a:t>Kaj je normalni sinusni ritem.</a:t>
            </a:r>
          </a:p>
          <a:p>
            <a:endParaRPr lang="sl-SI" baseline="0" dirty="0" smtClean="0"/>
          </a:p>
          <a:p>
            <a:endParaRPr lang="sl-SI" baseline="0" dirty="0" smtClean="0"/>
          </a:p>
          <a:p>
            <a:r>
              <a:rPr lang="sl-SI" baseline="0" dirty="0" smtClean="0"/>
              <a:t>QRS kompleks je na sledi </a:t>
            </a:r>
            <a:r>
              <a:rPr lang="sl-SI" baseline="0" dirty="0" err="1" smtClean="0"/>
              <a:t>aVl</a:t>
            </a:r>
            <a:r>
              <a:rPr lang="sl-SI" baseline="0" dirty="0" smtClean="0"/>
              <a:t>, V5, 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1CD0-C1AC-423C-8926-18B9EF1B3EA1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7842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PAC: </a:t>
            </a:r>
            <a:r>
              <a:rPr lang="sl-SI" dirty="0" err="1" smtClean="0"/>
              <a:t>prezgodenj</a:t>
            </a:r>
            <a:r>
              <a:rPr lang="sl-SI" dirty="0" smtClean="0"/>
              <a:t> utrip</a:t>
            </a:r>
          </a:p>
          <a:p>
            <a:r>
              <a:rPr lang="sl-SI" dirty="0" smtClean="0"/>
              <a:t>PJC: brez vala P</a:t>
            </a:r>
          </a:p>
          <a:p>
            <a:r>
              <a:rPr lang="sl-SI" dirty="0" smtClean="0"/>
              <a:t>PVC: sprememba vala ST in T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1CD0-C1AC-423C-8926-18B9EF1B3EA1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930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Feedforward</a:t>
            </a:r>
            <a:r>
              <a:rPr lang="sl-SI" baseline="0" dirty="0" smtClean="0"/>
              <a:t> = razširjanje naprej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1CD0-C1AC-423C-8926-18B9EF1B3EA1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061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379B-E9F5-4D10-A262-5E0C1E49B85E}" type="datetime1">
              <a:rPr lang="sl-SI" smtClean="0"/>
              <a:t>4.4.2016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922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BD84-747C-49E1-8175-B5D3206C43E9}" type="datetime1">
              <a:rPr lang="sl-SI" smtClean="0"/>
              <a:t>4.4.2016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902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6BE-8357-4151-A440-0956B81AFB02}" type="datetime1">
              <a:rPr lang="sl-SI" smtClean="0"/>
              <a:t>4.4.2016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2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F84B-65F7-4E96-B802-4C26BE9AFF5D}" type="datetime1">
              <a:rPr lang="sl-SI" smtClean="0"/>
              <a:t>4.4.2016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pPr/>
              <a:t>‹#›</a:t>
            </a:fld>
            <a:r>
              <a:rPr lang="sl-SI" dirty="0" smtClean="0"/>
              <a:t>/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7198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3B73-31B8-4BAE-A06D-4FD277812D60}" type="datetime1">
              <a:rPr lang="sl-SI" smtClean="0"/>
              <a:t>4.4.2016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8592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9FDD-BE65-4FCC-BA3E-58586B923B22}" type="datetime1">
              <a:rPr lang="sl-SI" smtClean="0"/>
              <a:t>4.4.2016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964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F67B-5A5C-497E-ADA7-52FE0AB39F2E}" type="datetime1">
              <a:rPr lang="sl-SI" smtClean="0"/>
              <a:t>4.4.2016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352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A0B53-869A-4FA2-A928-27888EE145E2}" type="datetime1">
              <a:rPr lang="sl-SI" smtClean="0"/>
              <a:t>4.4.2016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93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EE7D-070F-4685-A680-A08982C7FF19}" type="datetime1">
              <a:rPr lang="sl-SI" smtClean="0"/>
              <a:t>4.4.2016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919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3387-0C3A-4E8A-A35F-08D2858D1C81}" type="datetime1">
              <a:rPr lang="sl-SI" smtClean="0"/>
              <a:t>4.4.2016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5157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A514-D9C1-4321-811D-1429AB3DCF43}" type="datetime1">
              <a:rPr lang="sl-SI" smtClean="0"/>
              <a:t>4.4.2016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FB44AB9-80C0-4748-84B5-194AADEC04BA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3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554B0D-7608-4FBF-B6FC-22CADCF58BF1}" type="datetime1">
              <a:rPr lang="sl-SI" smtClean="0"/>
              <a:t>4.4.2016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B44AB9-80C0-4748-84B5-194AADEC04BA}" type="slidenum">
              <a:rPr lang="sl-SI" smtClean="0"/>
              <a:t>‹#›</a:t>
            </a:fld>
            <a:endParaRPr lang="sl-SI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27575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370" y="1991279"/>
            <a:ext cx="9227630" cy="2421464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r>
              <a:rPr lang="en-GB" b="1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ECG signal analysis using deep neural networks</a:t>
            </a:r>
            <a:endParaRPr lang="en-GB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>
            <a:noAutofit/>
          </a:bodyPr>
          <a:lstStyle/>
          <a:p>
            <a:r>
              <a:rPr lang="en-GB" b="1" noProof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  <a:t>Author: Jani Bizjak</a:t>
            </a:r>
          </a:p>
          <a:p>
            <a:r>
              <a:rPr lang="en-GB" b="1" noProof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  <a:t>Mentor: prof. dr. Igor </a:t>
            </a:r>
            <a:r>
              <a:rPr lang="en-GB" b="1" noProof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  <a:t>Kononenko</a:t>
            </a:r>
            <a:endParaRPr lang="en-GB" b="1" noProof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08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Detecting premature contraction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Problems of long term memory</a:t>
            </a:r>
          </a:p>
          <a:p>
            <a:r>
              <a:rPr lang="en-GB" noProof="0" dirty="0" smtClean="0"/>
              <a:t>Synthesis of artificial dataset</a:t>
            </a:r>
          </a:p>
          <a:p>
            <a:r>
              <a:rPr lang="en-GB" dirty="0" smtClean="0"/>
              <a:t>Classification accuracy</a:t>
            </a:r>
            <a:r>
              <a:rPr lang="en-GB" noProof="0" dirty="0" smtClean="0"/>
              <a:t> 94,7%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38" y="3656160"/>
            <a:ext cx="2880000" cy="217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8" y="3656161"/>
            <a:ext cx="2880000" cy="217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38" y="3656160"/>
            <a:ext cx="2880000" cy="2173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38" y="3656159"/>
            <a:ext cx="2880000" cy="2173251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3ACB-504D-462E-940B-BAF4A304408E}" type="datetime1">
              <a:rPr lang="sl-SI" smtClean="0"/>
              <a:t>4.4.2016</a:t>
            </a:fld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7035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and future work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B35F-F5C5-488F-8245-A5A6A5673543}" type="datetime1">
              <a:rPr lang="sl-SI" smtClean="0"/>
              <a:t>4.4.2016</a:t>
            </a:fld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11</a:t>
            </a:fld>
            <a:endParaRPr lang="sl-SI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44343" y="457837"/>
            <a:ext cx="6019800" cy="25683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 smtClean="0"/>
          </a:p>
          <a:p>
            <a:pPr marL="0" indent="0">
              <a:buFont typeface="Wingdings 2"/>
              <a:buNone/>
            </a:pPr>
            <a:endParaRPr lang="sl-SI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4354120"/>
            <a:ext cx="4998720" cy="168619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Future work:</a:t>
            </a:r>
          </a:p>
          <a:p>
            <a:pPr lvl="1"/>
            <a:r>
              <a:rPr lang="en-GB" dirty="0" smtClean="0"/>
              <a:t>Further optimization of gradient descend</a:t>
            </a:r>
          </a:p>
          <a:p>
            <a:pPr lvl="1"/>
            <a:r>
              <a:rPr lang="en-GB" dirty="0" smtClean="0"/>
              <a:t>Implementation of LSTM</a:t>
            </a:r>
          </a:p>
          <a:p>
            <a:pPr lvl="1"/>
            <a:r>
              <a:rPr lang="en-GB" dirty="0" smtClean="0"/>
              <a:t>Combining RNN with CNN neural networks</a:t>
            </a:r>
          </a:p>
          <a:p>
            <a:pPr marL="0" indent="0" algn="ctr">
              <a:buFont typeface="Wingdings 2"/>
              <a:buNone/>
            </a:pPr>
            <a:endParaRPr lang="en-GB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233024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QRS complex detection with accuracy 99,7%</a:t>
            </a:r>
          </a:p>
          <a:p>
            <a:r>
              <a:rPr lang="en-GB" sz="2400" dirty="0" smtClean="0"/>
              <a:t>Premature contraction detection 94,7 %*</a:t>
            </a:r>
          </a:p>
          <a:p>
            <a:r>
              <a:rPr lang="en-GB" sz="2400" dirty="0" smtClean="0"/>
              <a:t>Comparable to other state of the art methods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616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39" y="2519347"/>
            <a:ext cx="6984433" cy="3960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Electrocardiogram - ECG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ECG measures electrical conductivity of skin</a:t>
            </a:r>
          </a:p>
          <a:p>
            <a:r>
              <a:rPr lang="en-GB" noProof="0" dirty="0" smtClean="0"/>
              <a:t>Standard:</a:t>
            </a:r>
          </a:p>
          <a:p>
            <a:pPr lvl="1"/>
            <a:r>
              <a:rPr lang="en-GB" noProof="0" dirty="0" smtClean="0"/>
              <a:t>10 electrodes </a:t>
            </a:r>
          </a:p>
          <a:p>
            <a:pPr lvl="1"/>
            <a:r>
              <a:rPr lang="en-GB" noProof="0" dirty="0" smtClean="0"/>
              <a:t>12 leads</a:t>
            </a:r>
          </a:p>
          <a:p>
            <a:r>
              <a:rPr lang="en-GB" noProof="0" dirty="0" smtClean="0"/>
              <a:t>Signal shape – PQRST</a:t>
            </a:r>
          </a:p>
          <a:p>
            <a:r>
              <a:rPr lang="en-GB" noProof="0" dirty="0" smtClean="0"/>
              <a:t>Normal sinus rhythm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2929-78A9-4772-9C90-F6949DF71CAE}" type="datetime1">
              <a:rPr lang="sl-SI" smtClean="0"/>
              <a:t>4.4.2016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2</a:t>
            </a:fld>
            <a:endParaRPr lang="sl-S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218" y="2036356"/>
            <a:ext cx="3692182" cy="2093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84" y="2579307"/>
            <a:ext cx="3795230" cy="374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Heart diseases – Premature contraction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Premature atrial contraction (PAC)</a:t>
            </a:r>
          </a:p>
          <a:p>
            <a:pPr lvl="1"/>
            <a:r>
              <a:rPr lang="en-GB" dirty="0" smtClean="0"/>
              <a:t>Looks normal</a:t>
            </a:r>
          </a:p>
          <a:p>
            <a:r>
              <a:rPr lang="en-GB" dirty="0" smtClean="0"/>
              <a:t>Premature junctional complex (PJC)</a:t>
            </a:r>
          </a:p>
          <a:p>
            <a:pPr lvl="1"/>
            <a:r>
              <a:rPr lang="en-GB" dirty="0" smtClean="0"/>
              <a:t>Signal starts in atrioventricular node</a:t>
            </a:r>
          </a:p>
          <a:p>
            <a:r>
              <a:rPr lang="en-GB" dirty="0" smtClean="0"/>
              <a:t>Premature ventricular contraction(PVC)</a:t>
            </a:r>
          </a:p>
          <a:p>
            <a:pPr lvl="1"/>
            <a:r>
              <a:rPr lang="en-GB" dirty="0" smtClean="0"/>
              <a:t>Signal starts in Purkinje fibers</a:t>
            </a:r>
          </a:p>
          <a:p>
            <a:r>
              <a:rPr lang="en-GB" dirty="0" err="1" smtClean="0"/>
              <a:t>Classificatio</a:t>
            </a:r>
            <a:r>
              <a:rPr lang="sl-SI" dirty="0" smtClean="0"/>
              <a:t>n</a:t>
            </a:r>
            <a:endParaRPr lang="en-GB" dirty="0" smtClean="0"/>
          </a:p>
          <a:p>
            <a:pPr lvl="1"/>
            <a:r>
              <a:rPr lang="en-GB" dirty="0" smtClean="0"/>
              <a:t>Bigeminy</a:t>
            </a:r>
          </a:p>
          <a:p>
            <a:pPr lvl="1"/>
            <a:r>
              <a:rPr lang="en-GB" dirty="0" smtClean="0"/>
              <a:t>Trigeminal</a:t>
            </a:r>
          </a:p>
          <a:p>
            <a:pPr lvl="1"/>
            <a:r>
              <a:rPr lang="en-GB" dirty="0" smtClean="0"/>
              <a:t>Quadrigeminal</a:t>
            </a:r>
          </a:p>
          <a:p>
            <a:pPr lvl="1"/>
            <a:r>
              <a:rPr lang="en-GB" dirty="0" smtClean="0"/>
              <a:t>Couples</a:t>
            </a:r>
          </a:p>
          <a:p>
            <a:pPr lvl="1"/>
            <a:r>
              <a:rPr lang="en-GB" dirty="0" smtClean="0"/>
              <a:t>Triplets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90" y="1864303"/>
            <a:ext cx="7143620" cy="1092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30" y="3145892"/>
            <a:ext cx="7163580" cy="988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90" y="4323081"/>
            <a:ext cx="7169282" cy="196727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B0AA-9F81-4D57-A105-5C920F856C80}" type="datetime1">
              <a:rPr lang="sl-SI" smtClean="0"/>
              <a:t>4.4.2016</a:t>
            </a:fld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228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Deep neural 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1954 – first implementations</a:t>
            </a:r>
          </a:p>
          <a:p>
            <a:r>
              <a:rPr lang="en-GB" dirty="0" smtClean="0"/>
              <a:t>Perform worse than other methods of ML</a:t>
            </a:r>
          </a:p>
          <a:p>
            <a:r>
              <a:rPr lang="en-GB" dirty="0" smtClean="0"/>
              <a:t>21. century – development of computer graphic cards </a:t>
            </a:r>
          </a:p>
          <a:p>
            <a:r>
              <a:rPr lang="en-GB" dirty="0" smtClean="0"/>
              <a:t>Deep neural networks dominate areas of:</a:t>
            </a:r>
          </a:p>
          <a:p>
            <a:pPr lvl="1"/>
            <a:r>
              <a:rPr lang="en-GB" dirty="0" smtClean="0"/>
              <a:t>Computer vision</a:t>
            </a:r>
          </a:p>
          <a:p>
            <a:pPr lvl="1"/>
            <a:r>
              <a:rPr lang="en-GB" dirty="0" smtClean="0"/>
              <a:t>Speech recognition</a:t>
            </a:r>
          </a:p>
          <a:p>
            <a:pPr lvl="1"/>
            <a:r>
              <a:rPr lang="en-GB" dirty="0" smtClean="0"/>
              <a:t>Natural language processing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9249-633C-4B0C-90F9-78D8A04CEDB8}" type="datetime1">
              <a:rPr lang="sl-SI" smtClean="0"/>
              <a:t>4.4.2016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766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Neural network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Feed forward neural network</a:t>
            </a:r>
            <a:endParaRPr lang="en-GB" noProof="0" dirty="0" smtClean="0"/>
          </a:p>
          <a:p>
            <a:r>
              <a:rPr lang="en-GB" noProof="0" dirty="0" smtClean="0"/>
              <a:t>Back propagation</a:t>
            </a:r>
          </a:p>
          <a:p>
            <a:r>
              <a:rPr lang="en-GB" noProof="0" dirty="0" smtClean="0"/>
              <a:t>Optimization of gradient descend</a:t>
            </a:r>
          </a:p>
          <a:p>
            <a:pPr lvl="1"/>
            <a:r>
              <a:rPr lang="en-GB" noProof="0" dirty="0" smtClean="0"/>
              <a:t>Stochastic gradient descend</a:t>
            </a:r>
          </a:p>
          <a:p>
            <a:pPr lvl="1"/>
            <a:r>
              <a:rPr lang="en-GB" noProof="0" dirty="0" err="1" smtClean="0"/>
              <a:t>ADaGrad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ADaDelta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RMSProp</a:t>
            </a:r>
            <a:endParaRPr lang="en-GB" noProof="0" dirty="0" smtClean="0"/>
          </a:p>
          <a:p>
            <a:pPr lvl="1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923-7F31-4291-B796-12A66129B980}" type="datetime1">
              <a:rPr lang="sl-SI" smtClean="0"/>
              <a:t>4.4.2016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5</a:t>
            </a:fld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54" y="1935480"/>
            <a:ext cx="6052544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8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Recurrent neural 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Neurons connected within layers</a:t>
            </a:r>
          </a:p>
          <a:p>
            <a:r>
              <a:rPr lang="en-GB" dirty="0" smtClean="0"/>
              <a:t>Can recognize (time) dependencies in data</a:t>
            </a:r>
          </a:p>
          <a:p>
            <a:r>
              <a:rPr lang="en-GB" dirty="0" smtClean="0"/>
              <a:t>Memory problem</a:t>
            </a:r>
            <a:r>
              <a:rPr lang="sl-SI" dirty="0" smtClean="0"/>
              <a:t>:</a:t>
            </a:r>
            <a:endParaRPr lang="en-GB" dirty="0" smtClean="0"/>
          </a:p>
          <a:p>
            <a:pPr lvl="1"/>
            <a:r>
              <a:rPr lang="en-GB" dirty="0" smtClean="0"/>
              <a:t>Gradient explosion</a:t>
            </a:r>
          </a:p>
          <a:p>
            <a:pPr lvl="1"/>
            <a:r>
              <a:rPr lang="en-GB" dirty="0" smtClean="0"/>
              <a:t>Zero gradient</a:t>
            </a:r>
          </a:p>
          <a:p>
            <a:pPr lvl="1"/>
            <a:r>
              <a:rPr lang="en-GB" dirty="0" smtClean="0"/>
              <a:t>Long-short term memory (LSTM)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378" y="2920504"/>
            <a:ext cx="3970022" cy="361840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D927-48FB-4711-897C-A4F866793620}" type="datetime1">
              <a:rPr lang="sl-SI" smtClean="0"/>
              <a:t>4.4.2016</a:t>
            </a:fld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379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ECG signal analysis – dataset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ECG dataset on </a:t>
            </a:r>
            <a:r>
              <a:rPr lang="en-GB" noProof="0" dirty="0" err="1" smtClean="0"/>
              <a:t>PhysioNet</a:t>
            </a:r>
            <a:r>
              <a:rPr lang="en-GB" noProof="0" dirty="0" smtClean="0"/>
              <a:t>: MIT-BIH</a:t>
            </a:r>
          </a:p>
          <a:p>
            <a:pPr lvl="1"/>
            <a:r>
              <a:rPr lang="en-GB" noProof="0" dirty="0" smtClean="0"/>
              <a:t>47 persons</a:t>
            </a:r>
          </a:p>
          <a:p>
            <a:pPr lvl="1"/>
            <a:r>
              <a:rPr lang="en-GB" noProof="0" dirty="0" smtClean="0"/>
              <a:t>48 x 30 minute recordings</a:t>
            </a:r>
          </a:p>
          <a:p>
            <a:pPr lvl="1"/>
            <a:r>
              <a:rPr lang="en-GB" noProof="0" dirty="0" smtClean="0"/>
              <a:t>75.000</a:t>
            </a:r>
            <a:r>
              <a:rPr lang="en-GB" dirty="0" smtClean="0"/>
              <a:t> normal sinus rhythm</a:t>
            </a:r>
            <a:r>
              <a:rPr lang="en-GB" noProof="0" dirty="0" smtClean="0"/>
              <a:t>, 2.500 PAC, 8.00 LBBB, 7.000 RBBB, 7.000 PVC</a:t>
            </a:r>
          </a:p>
          <a:p>
            <a:r>
              <a:rPr lang="en-GB" dirty="0" smtClean="0"/>
              <a:t>Annotated by two medical doctors</a:t>
            </a:r>
            <a:endParaRPr lang="en-GB" noProof="0" dirty="0" smtClean="0"/>
          </a:p>
          <a:p>
            <a:pPr lvl="1"/>
            <a:r>
              <a:rPr lang="en-GB" dirty="0" smtClean="0"/>
              <a:t>Errors in annotation exist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4CB7-82FC-40B0-BE58-5194F7C30034}" type="datetime1">
              <a:rPr lang="sl-SI" smtClean="0"/>
              <a:t>4.4.2016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4040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Detecting QRS complex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Classification accuracy</a:t>
            </a:r>
            <a:r>
              <a:rPr lang="en-GB" noProof="0" dirty="0" smtClean="0"/>
              <a:t> 99,7%</a:t>
            </a:r>
            <a:endParaRPr lang="en-GB" dirty="0" smtClean="0"/>
          </a:p>
          <a:p>
            <a:r>
              <a:rPr lang="en-GB" noProof="0" dirty="0" smtClean="0"/>
              <a:t>Learning time 1 day</a:t>
            </a:r>
          </a:p>
          <a:p>
            <a:endParaRPr lang="en-GB" noProof="0" dirty="0" smtClean="0"/>
          </a:p>
          <a:p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15" y="3082694"/>
            <a:ext cx="3600000" cy="2716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594" y="3082694"/>
            <a:ext cx="3600000" cy="271656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80F1-16BF-44F9-9C98-6451DACC7C2F}" type="datetime1">
              <a:rPr lang="sl-SI" smtClean="0"/>
              <a:t>4.4.2016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423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Gradient descend optimization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noProof="0" dirty="0" smtClean="0"/>
                  <a:t>SGD: </a:t>
                </a:r>
                <a14:m>
                  <m:oMath xmlns:m="http://schemas.openxmlformats.org/officeDocument/2006/math">
                    <m:r>
                      <a:rPr lang="en-GB" i="1" noProof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GB" noProof="0" dirty="0"/>
              </a:p>
              <a:p>
                <a:r>
                  <a:rPr lang="en-GB" noProof="0" dirty="0" err="1" smtClean="0"/>
                  <a:t>AdaGrad</a:t>
                </a:r>
                <a:r>
                  <a:rPr lang="en-GB" noProof="0" dirty="0" smtClean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noProof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 noProof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noProof="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GB" i="1" noProof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  <m:sup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noProof="0" dirty="0"/>
                  <a:t>	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noProof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i="1" noProof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 noProof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rad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en-GB" noProof="0" dirty="0"/>
              </a:p>
              <a:p>
                <a:pPr lvl="1"/>
                <a:r>
                  <a:rPr lang="en-GB" noProof="0" dirty="0" err="1" smtClean="0"/>
                  <a:t>Adadelta</a:t>
                </a:r>
                <a:r>
                  <a:rPr lang="en-GB" noProof="0" dirty="0" smtClean="0"/>
                  <a:t>: </a:t>
                </a:r>
                <a14:m>
                  <m:oMath xmlns:m="http://schemas.openxmlformats.org/officeDocument/2006/math">
                    <m:r>
                      <a:rPr lang="en-GB" i="1" noProof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1+ </m:t>
                        </m:r>
                        <m:sSup>
                          <m:sSupPr>
                            <m:ctrlPr>
                              <a:rPr lang="en-GB" i="1" noProof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noProof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i="1" noProof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 noProof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i="1" noProof="0">
                                <a:latin typeface="Cambria Math" panose="02040503050406030204" pitchFamily="18" charset="0"/>
                              </a:rPr>
                              <m:t>/5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(∆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noProof="0" dirty="0"/>
              </a:p>
              <a:p>
                <a:r>
                  <a:rPr lang="en-GB" noProof="0" dirty="0" err="1" smtClean="0"/>
                  <a:t>RMSProp</a:t>
                </a:r>
                <a:r>
                  <a:rPr lang="en-GB" noProof="0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noProof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+(1−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(∆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noProof="0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noProof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i="1" noProof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 noProof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rad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en-GB" noProof="0" dirty="0"/>
              </a:p>
              <a:p>
                <a:pPr marL="393192" lvl="1" indent="0">
                  <a:buNone/>
                </a:pPr>
                <a:endParaRPr lang="en-GB" noProof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F84B-65F7-4E96-B802-4C26BE9AFF5D}" type="datetime1">
              <a:rPr lang="sl-SI" smtClean="0"/>
              <a:t>4.4.2016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4AB9-80C0-4748-84B5-194AADEC04BA}" type="slidenum">
              <a:rPr lang="sl-SI" smtClean="0"/>
              <a:pPr/>
              <a:t>9</a:t>
            </a:fld>
            <a:r>
              <a:rPr lang="sl-SI" smtClean="0"/>
              <a:t>/</a:t>
            </a:r>
            <a:endParaRPr lang="sl-S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26" y="1862354"/>
            <a:ext cx="5259874" cy="485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0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ploma_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ploma_theme" id="{BD0DEBAA-7670-4086-B0D0-F7804F108684}" vid="{59741E02-A381-4782-8CF4-7DA3751190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diploma_theme</Template>
  <TotalTime>2357</TotalTime>
  <Words>388</Words>
  <Application>Microsoft Office PowerPoint</Application>
  <PresentationFormat>Widescreen</PresentationFormat>
  <Paragraphs>114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Cambria Math</vt:lpstr>
      <vt:lpstr>Times New Roman</vt:lpstr>
      <vt:lpstr>Wingdings 2</vt:lpstr>
      <vt:lpstr>diploma_theme</vt:lpstr>
      <vt:lpstr>ECG signal analysis using deep neural networks</vt:lpstr>
      <vt:lpstr>Electrocardiogram - ECG</vt:lpstr>
      <vt:lpstr>Heart diseases – Premature contraction</vt:lpstr>
      <vt:lpstr>Deep neural networks</vt:lpstr>
      <vt:lpstr>Neural network</vt:lpstr>
      <vt:lpstr>Recurrent neural networks</vt:lpstr>
      <vt:lpstr>ECG signal analysis – dataset </vt:lpstr>
      <vt:lpstr>Detecting QRS complex</vt:lpstr>
      <vt:lpstr>Gradient descend optimization</vt:lpstr>
      <vt:lpstr>Detecting premature contraction</vt:lpstr>
      <vt:lpstr>Conclusion and future 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signalov EKG z globokimi nevronskimi mrežami</dc:title>
  <dc:creator>Jani Bizjak</dc:creator>
  <cp:lastModifiedBy>Jani Bizjak</cp:lastModifiedBy>
  <cp:revision>94</cp:revision>
  <dcterms:created xsi:type="dcterms:W3CDTF">2015-09-02T09:07:41Z</dcterms:created>
  <dcterms:modified xsi:type="dcterms:W3CDTF">2016-04-04T16:54:12Z</dcterms:modified>
</cp:coreProperties>
</file>