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75" r:id="rId1"/>
  </p:sldMasterIdLst>
  <p:notesMasterIdLst>
    <p:notesMasterId r:id="rId36"/>
  </p:notesMasterIdLst>
  <p:sldIdLst>
    <p:sldId id="256" r:id="rId2"/>
    <p:sldId id="296" r:id="rId3"/>
    <p:sldId id="257" r:id="rId4"/>
    <p:sldId id="259" r:id="rId5"/>
    <p:sldId id="260" r:id="rId6"/>
    <p:sldId id="262" r:id="rId7"/>
    <p:sldId id="269" r:id="rId8"/>
    <p:sldId id="271" r:id="rId9"/>
    <p:sldId id="272" r:id="rId10"/>
    <p:sldId id="274" r:id="rId11"/>
    <p:sldId id="275" r:id="rId12"/>
    <p:sldId id="276" r:id="rId13"/>
    <p:sldId id="277" r:id="rId14"/>
    <p:sldId id="278" r:id="rId15"/>
    <p:sldId id="281" r:id="rId16"/>
    <p:sldId id="283" r:id="rId17"/>
    <p:sldId id="284" r:id="rId18"/>
    <p:sldId id="286" r:id="rId19"/>
    <p:sldId id="290" r:id="rId20"/>
    <p:sldId id="291" r:id="rId21"/>
    <p:sldId id="294" r:id="rId22"/>
    <p:sldId id="264" r:id="rId23"/>
    <p:sldId id="268" r:id="rId24"/>
    <p:sldId id="270" r:id="rId25"/>
    <p:sldId id="280" r:id="rId26"/>
    <p:sldId id="297" r:id="rId27"/>
    <p:sldId id="298" r:id="rId28"/>
    <p:sldId id="299" r:id="rId29"/>
    <p:sldId id="303" r:id="rId30"/>
    <p:sldId id="305" r:id="rId31"/>
    <p:sldId id="301" r:id="rId32"/>
    <p:sldId id="302" r:id="rId33"/>
    <p:sldId id="300" r:id="rId34"/>
    <p:sldId id="306" r:id="rId3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i Bizjak" initials="JB" lastIdx="1" clrIdx="0">
    <p:extLst>
      <p:ext uri="{19B8F6BF-5375-455C-9EA6-DF929625EA0E}">
        <p15:presenceInfo xmlns:p15="http://schemas.microsoft.com/office/powerpoint/2012/main" userId="97e1f918e93cd1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661" autoAdjust="0"/>
  </p:normalViewPr>
  <p:slideViewPr>
    <p:cSldViewPr snapToGrid="0">
      <p:cViewPr varScale="1">
        <p:scale>
          <a:sx n="72" d="100"/>
          <a:sy n="72" d="100"/>
        </p:scale>
        <p:origin x="203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10T18:50:55.600" idx="1">
    <p:pos x="1483" y="3017"/>
    <p:text>TODO, dodaj tabelo rezultatov / oz pokaži nekaj 100% primerov in tiste zelo slabe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8927A-020E-4690-9EDA-1195329B30B5}" type="datetimeFigureOut">
              <a:rPr lang="sl-SI" smtClean="0"/>
              <a:t>13.9.2015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41CD0-C1AC-423C-8926-18B9EF1B3E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112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RESTARTI TIMER!!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1CD0-C1AC-423C-8926-18B9EF1B3EA1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067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RESTARTI TIMER!!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1CD0-C1AC-423C-8926-18B9EF1B3EA1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1337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Kaj</a:t>
            </a:r>
            <a:r>
              <a:rPr lang="sl-SI" baseline="0" dirty="0" smtClean="0"/>
              <a:t> EKG meri</a:t>
            </a:r>
          </a:p>
          <a:p>
            <a:r>
              <a:rPr lang="sl-SI" baseline="0" dirty="0" smtClean="0"/>
              <a:t>Kaj elektrode so, pogosto število</a:t>
            </a:r>
          </a:p>
          <a:p>
            <a:r>
              <a:rPr lang="sl-SI" baseline="0" dirty="0" smtClean="0"/>
              <a:t>Standardna postavitev, kaj se spreminja glede na postavitev, odvodi/posnetki</a:t>
            </a:r>
          </a:p>
          <a:p>
            <a:r>
              <a:rPr lang="sl-SI" baseline="0" dirty="0" smtClean="0"/>
              <a:t>Izpis signala z EKG -&gt; PQRST (opis valov)</a:t>
            </a:r>
          </a:p>
          <a:p>
            <a:r>
              <a:rPr lang="sl-SI" baseline="0" dirty="0" smtClean="0"/>
              <a:t>Kaj je normalni sinusni ritem.</a:t>
            </a:r>
          </a:p>
          <a:p>
            <a:endParaRPr lang="sl-SI" baseline="0" dirty="0" smtClean="0"/>
          </a:p>
          <a:p>
            <a:endParaRPr lang="sl-SI" baseline="0" dirty="0" smtClean="0"/>
          </a:p>
          <a:p>
            <a:r>
              <a:rPr lang="sl-SI" baseline="0" dirty="0" smtClean="0"/>
              <a:t>QRS kompleks je na sledi </a:t>
            </a:r>
            <a:r>
              <a:rPr lang="sl-SI" baseline="0" dirty="0" err="1" smtClean="0"/>
              <a:t>aVl</a:t>
            </a:r>
            <a:r>
              <a:rPr lang="sl-SI" baseline="0" dirty="0" smtClean="0"/>
              <a:t>, V5, 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1CD0-C1AC-423C-8926-18B9EF1B3EA1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784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aseline="0" dirty="0" smtClean="0"/>
              <a:t>Blokiran SNOP</a:t>
            </a:r>
          </a:p>
          <a:p>
            <a:r>
              <a:rPr lang="sl-SI" baseline="0" dirty="0" smtClean="0"/>
              <a:t>LBBB: QRS &gt; 120ms, velika S vdolbina na V1, V6 spominja na M</a:t>
            </a:r>
          </a:p>
          <a:p>
            <a:r>
              <a:rPr lang="sl-SI" baseline="0" dirty="0" smtClean="0"/>
              <a:t>RBBB: QRS &gt; 120ms,  </a:t>
            </a:r>
            <a:r>
              <a:rPr lang="sl-SI" baseline="0" dirty="0" err="1" smtClean="0"/>
              <a:t>RsR</a:t>
            </a:r>
            <a:r>
              <a:rPr lang="sl-SI" baseline="0" dirty="0" smtClean="0"/>
              <a:t> na V1, nerazločen S na V6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1CD0-C1AC-423C-8926-18B9EF1B3EA1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2676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PAC: </a:t>
            </a:r>
            <a:r>
              <a:rPr lang="sl-SI" dirty="0" err="1" smtClean="0"/>
              <a:t>prezgodenj</a:t>
            </a:r>
            <a:r>
              <a:rPr lang="sl-SI" dirty="0" smtClean="0"/>
              <a:t> utrip</a:t>
            </a:r>
          </a:p>
          <a:p>
            <a:r>
              <a:rPr lang="sl-SI" dirty="0" smtClean="0"/>
              <a:t>PJC: brez vala P</a:t>
            </a:r>
          </a:p>
          <a:p>
            <a:r>
              <a:rPr lang="sl-SI" dirty="0" smtClean="0"/>
              <a:t>PVC: sprememba vala ST in T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1CD0-C1AC-423C-8926-18B9EF1B3EA1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930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Feedforward</a:t>
            </a:r>
            <a:r>
              <a:rPr lang="sl-SI" baseline="0" dirty="0" smtClean="0"/>
              <a:t> = razširjanje naprej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1CD0-C1AC-423C-8926-18B9EF1B3EA1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0618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/>
              <a:t>Tudi človek ne prepozna stvari, ki jih ni nikoli videl -&gt; če so preveč drugačne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1CD0-C1AC-423C-8926-18B9EF1B3EA1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754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/>
              <a:t>Od 90.000 testnih primerov napačno </a:t>
            </a:r>
            <a:r>
              <a:rPr lang="sl-SI" dirty="0" err="1" smtClean="0"/>
              <a:t>klasificiranih</a:t>
            </a:r>
            <a:r>
              <a:rPr lang="sl-SI" dirty="0" smtClean="0"/>
              <a:t> le 45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1CD0-C1AC-423C-8926-18B9EF1B3EA1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454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False</a:t>
            </a:r>
            <a:r>
              <a:rPr lang="sl-SI" dirty="0" smtClean="0"/>
              <a:t> </a:t>
            </a:r>
            <a:r>
              <a:rPr lang="sl-SI" dirty="0" err="1" smtClean="0"/>
              <a:t>positive</a:t>
            </a:r>
            <a:r>
              <a:rPr lang="sl-SI" dirty="0" smtClean="0"/>
              <a:t> = pozitivno klasificiran negativni primer</a:t>
            </a:r>
          </a:p>
          <a:p>
            <a:r>
              <a:rPr lang="sl-SI" dirty="0" err="1" smtClean="0"/>
              <a:t>False</a:t>
            </a:r>
            <a:r>
              <a:rPr lang="sl-SI" dirty="0" smtClean="0"/>
              <a:t> negative = negativno </a:t>
            </a:r>
            <a:r>
              <a:rPr lang="sl-SI" smtClean="0"/>
              <a:t>klasificiran pozitivni</a:t>
            </a:r>
            <a:r>
              <a:rPr lang="sl-SI" baseline="0" smtClean="0"/>
              <a:t> primer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1CD0-C1AC-423C-8926-18B9EF1B3EA1}" type="slidenum">
              <a:rPr lang="sl-SI" smtClean="0"/>
              <a:t>34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276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379B-E9F5-4D10-A262-5E0C1E49B85E}" type="datetime1">
              <a:rPr lang="sl-SI" smtClean="0"/>
              <a:t>13.9.2015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922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BD84-747C-49E1-8175-B5D3206C43E9}" type="datetime1">
              <a:rPr lang="sl-SI" smtClean="0"/>
              <a:t>13.9.2015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902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6BE-8357-4151-A440-0956B81AFB02}" type="datetime1">
              <a:rPr lang="sl-SI" smtClean="0"/>
              <a:t>13.9.2015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2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F84B-65F7-4E96-B802-4C26BE9AFF5D}" type="datetime1">
              <a:rPr lang="sl-SI" smtClean="0"/>
              <a:t>13.9.2015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pPr/>
              <a:t>‹#›</a:t>
            </a:fld>
            <a:r>
              <a:rPr lang="sl-SI" dirty="0" smtClean="0"/>
              <a:t>/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7198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3B73-31B8-4BAE-A06D-4FD277812D60}" type="datetime1">
              <a:rPr lang="sl-SI" smtClean="0"/>
              <a:t>13.9.2015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8592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9FDD-BE65-4FCC-BA3E-58586B923B22}" type="datetime1">
              <a:rPr lang="sl-SI" smtClean="0"/>
              <a:t>13.9.2015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964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F67B-5A5C-497E-ADA7-52FE0AB39F2E}" type="datetime1">
              <a:rPr lang="sl-SI" smtClean="0"/>
              <a:t>13.9.2015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352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A0B53-869A-4FA2-A928-27888EE145E2}" type="datetime1">
              <a:rPr lang="sl-SI" smtClean="0"/>
              <a:t>13.9.2015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93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EE7D-070F-4685-A680-A08982C7FF19}" type="datetime1">
              <a:rPr lang="sl-SI" smtClean="0"/>
              <a:t>13.9.2015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919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3387-0C3A-4E8A-A35F-08D2858D1C81}" type="datetime1">
              <a:rPr lang="sl-SI" smtClean="0"/>
              <a:t>13.9.2015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5157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A514-D9C1-4321-811D-1429AB3DCF43}" type="datetime1">
              <a:rPr lang="sl-SI" smtClean="0"/>
              <a:t>13.9.2015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FB44AB9-80C0-4748-84B5-194AADEC04BA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3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554B0D-7608-4FBF-B6FC-22CADCF58BF1}" type="datetime1">
              <a:rPr lang="sl-SI" smtClean="0"/>
              <a:t>13.9.2015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B44AB9-80C0-4748-84B5-194AADEC04BA}" type="slidenum">
              <a:rPr lang="sl-SI" smtClean="0"/>
              <a:t>‹#›</a:t>
            </a:fld>
            <a:endParaRPr lang="sl-SI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27575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370" y="1991279"/>
            <a:ext cx="9227630" cy="2421464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r>
              <a:rPr lang="sl-SI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Analiza signalov EKG z globokimi nevronskimi mrežami</a:t>
            </a:r>
            <a:endParaRPr lang="sl-SI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>
            <a:noAutofit/>
          </a:bodyPr>
          <a:lstStyle/>
          <a:p>
            <a:r>
              <a:rPr lang="sl-SI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  <a:t>Avtor: Jani Bizjak</a:t>
            </a:r>
          </a:p>
          <a:p>
            <a:r>
              <a:rPr lang="sl-SI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  <a:t>Mentor: prof. dr. Igor Kononenko</a:t>
            </a:r>
          </a:p>
        </p:txBody>
      </p:sp>
    </p:spTree>
    <p:extLst>
      <p:ext uri="{BB962C8B-B14F-4D97-AF65-F5344CB8AC3E}">
        <p14:creationId xmlns:p14="http://schemas.microsoft.com/office/powerpoint/2010/main" val="11908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Konvolucijske</a:t>
            </a:r>
            <a:r>
              <a:rPr lang="sl-SI" dirty="0" smtClean="0"/>
              <a:t> nevronske mreže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Samostojno učenje filtrov</a:t>
            </a:r>
          </a:p>
          <a:p>
            <a:r>
              <a:rPr lang="sl-SI" dirty="0" smtClean="0"/>
              <a:t>Sestavljanje </a:t>
            </a:r>
            <a:r>
              <a:rPr lang="sl-SI" dirty="0" err="1" smtClean="0"/>
              <a:t>značilk</a:t>
            </a:r>
            <a:r>
              <a:rPr lang="sl-SI" dirty="0" smtClean="0"/>
              <a:t> iz različnih nivojev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D219-337A-4BB9-973A-AB3BD4C4F255}" type="datetime1">
              <a:rPr lang="sl-SI" smtClean="0"/>
              <a:t>13.9.2015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10</a:t>
            </a:fld>
            <a:endParaRPr lang="sl-S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47" y="1960117"/>
            <a:ext cx="2959907" cy="2283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9" y="3124799"/>
            <a:ext cx="11106039" cy="328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Združevanje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Problem velike količine podatkov</a:t>
            </a:r>
          </a:p>
          <a:p>
            <a:pPr lvl="1"/>
            <a:r>
              <a:rPr lang="sl-SI" dirty="0" smtClean="0"/>
              <a:t>Surova slika 1920x1080 potrebuje 6.220.800 vhodnih nevronov</a:t>
            </a:r>
          </a:p>
          <a:p>
            <a:r>
              <a:rPr lang="sl-SI" dirty="0" smtClean="0"/>
              <a:t>Statične lastnosti slike omogočajo:</a:t>
            </a:r>
          </a:p>
          <a:p>
            <a:pPr lvl="1"/>
            <a:r>
              <a:rPr lang="sl-SI" dirty="0" smtClean="0"/>
              <a:t>Maksimalno združevanje</a:t>
            </a:r>
          </a:p>
          <a:p>
            <a:pPr lvl="1"/>
            <a:r>
              <a:rPr lang="sl-SI" dirty="0" smtClean="0"/>
              <a:t>Povprečno združevanje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C429-FFC5-48A1-93E4-6EF05A1357C0}" type="datetime1">
              <a:rPr lang="sl-SI" smtClean="0"/>
              <a:t>13.9.2015</a:t>
            </a:fld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11</a:t>
            </a:fld>
            <a:endParaRPr lang="sl-S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47088"/>
            <a:ext cx="5741360" cy="408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Povratne nevronske mreže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Nevroni povezani znotraj svoje plasti</a:t>
            </a:r>
          </a:p>
          <a:p>
            <a:r>
              <a:rPr lang="sl-SI" dirty="0" smtClean="0"/>
              <a:t>Sposobnost učenja časovne odvisnosti med podatki</a:t>
            </a:r>
          </a:p>
          <a:p>
            <a:r>
              <a:rPr lang="sl-SI" dirty="0" smtClean="0"/>
              <a:t>Problem dolgotrajnega spomina</a:t>
            </a:r>
          </a:p>
          <a:p>
            <a:pPr lvl="1"/>
            <a:r>
              <a:rPr lang="sl-SI" dirty="0" smtClean="0"/>
              <a:t>Eksplozija gradienta</a:t>
            </a:r>
          </a:p>
          <a:p>
            <a:pPr lvl="1"/>
            <a:r>
              <a:rPr lang="sl-SI" dirty="0" smtClean="0"/>
              <a:t>Ničti gradient</a:t>
            </a:r>
          </a:p>
          <a:p>
            <a:pPr lvl="1"/>
            <a:r>
              <a:rPr lang="sl-SI" dirty="0" smtClean="0"/>
              <a:t>Kratko-dolgo ročne spominske mreže (LSTM)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378" y="2920504"/>
            <a:ext cx="3970022" cy="361840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D927-48FB-4711-897C-A4F866793620}" type="datetime1">
              <a:rPr lang="sl-SI" smtClean="0"/>
              <a:t>13.9.2015</a:t>
            </a:fld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12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379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Analiza signala EKG - učna množica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Zbirka posnetkov EKG na </a:t>
            </a:r>
            <a:r>
              <a:rPr lang="sl-SI" dirty="0" err="1" smtClean="0"/>
              <a:t>PhysioNet</a:t>
            </a:r>
            <a:r>
              <a:rPr lang="sl-SI" dirty="0" smtClean="0"/>
              <a:t>: MIT-BIH</a:t>
            </a:r>
          </a:p>
          <a:p>
            <a:pPr lvl="1"/>
            <a:r>
              <a:rPr lang="sl-SI" dirty="0" smtClean="0"/>
              <a:t>47 ljudi</a:t>
            </a:r>
          </a:p>
          <a:p>
            <a:pPr lvl="1"/>
            <a:r>
              <a:rPr lang="sl-SI" dirty="0" smtClean="0"/>
              <a:t>48, 30 minutnih posnetkov</a:t>
            </a:r>
          </a:p>
          <a:p>
            <a:pPr lvl="1"/>
            <a:r>
              <a:rPr lang="sl-SI" dirty="0" smtClean="0"/>
              <a:t>75.000 normalnih utripov, 2.500 PAC, 8.00 LBBB, 7.000 RBBB, 7.000 PVC</a:t>
            </a:r>
          </a:p>
          <a:p>
            <a:r>
              <a:rPr lang="sl-SI" dirty="0" smtClean="0"/>
              <a:t>Posnetki označeni s strani dveh zdravnikov</a:t>
            </a:r>
          </a:p>
          <a:p>
            <a:pPr lvl="1"/>
            <a:r>
              <a:rPr lang="sl-SI" dirty="0" smtClean="0"/>
              <a:t>Obstajajo napake pri oznakah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4CB7-82FC-40B0-BE58-5194F7C30034}" type="datetime1">
              <a:rPr lang="sl-SI" smtClean="0"/>
              <a:t>13.9.2015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13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4040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Iskanje kompleksa QRS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Človek s pogledom prepozna kompleks QRS</a:t>
            </a:r>
          </a:p>
          <a:p>
            <a:pPr lvl="1"/>
            <a:r>
              <a:rPr lang="sl-SI" dirty="0" smtClean="0"/>
              <a:t>Intuicija - </a:t>
            </a:r>
            <a:r>
              <a:rPr lang="sl-SI" dirty="0" err="1" smtClean="0"/>
              <a:t>konvolucijske</a:t>
            </a:r>
            <a:r>
              <a:rPr lang="sl-SI" dirty="0" smtClean="0"/>
              <a:t> mreže so sposobne prepoznati komplekse QRS</a:t>
            </a:r>
          </a:p>
          <a:p>
            <a:r>
              <a:rPr lang="sl-SI" dirty="0" smtClean="0"/>
              <a:t>Parametri, ki vplivajo na uspešnost reševanja:</a:t>
            </a:r>
          </a:p>
          <a:p>
            <a:pPr lvl="1"/>
            <a:r>
              <a:rPr lang="sl-SI" dirty="0" smtClean="0"/>
              <a:t>Velikost oken</a:t>
            </a:r>
          </a:p>
          <a:p>
            <a:pPr lvl="1"/>
            <a:r>
              <a:rPr lang="sl-SI" dirty="0" smtClean="0"/>
              <a:t>Arhitektura (velikost) mreže</a:t>
            </a:r>
          </a:p>
          <a:p>
            <a:pPr lvl="1"/>
            <a:r>
              <a:rPr lang="sl-SI" dirty="0" smtClean="0"/>
              <a:t>Oblika podatkov</a:t>
            </a:r>
          </a:p>
          <a:p>
            <a:pPr lvl="1"/>
            <a:r>
              <a:rPr lang="sl-SI" dirty="0" smtClean="0"/>
              <a:t>Dodajanje šuma</a:t>
            </a:r>
          </a:p>
          <a:p>
            <a:endParaRPr lang="sl-S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4D67-F151-4D08-A9C6-3B9EAFF00701}" type="datetime1">
              <a:rPr lang="sl-SI" smtClean="0"/>
              <a:t>13.9.2015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14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66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Arhitektura mreže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Globina mreže vpliva na učenje</a:t>
            </a:r>
          </a:p>
          <a:p>
            <a:r>
              <a:rPr lang="sl-SI" dirty="0" smtClean="0"/>
              <a:t>Globina je boljša kot širina</a:t>
            </a:r>
          </a:p>
          <a:p>
            <a:r>
              <a:rPr lang="sl-SI" dirty="0" smtClean="0"/>
              <a:t>Potreba po pohitritvi učenja</a:t>
            </a:r>
          </a:p>
          <a:p>
            <a:pPr lvl="1"/>
            <a:r>
              <a:rPr lang="sl-SI" dirty="0" err="1" smtClean="0"/>
              <a:t>RMSProp</a:t>
            </a:r>
            <a:endParaRPr lang="sl-SI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81" y="2454210"/>
            <a:ext cx="6558940" cy="356852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48A8-C39E-4B83-8D76-CD106E94782D}" type="datetime1">
              <a:rPr lang="sl-SI" smtClean="0"/>
              <a:t>13.9.2015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15</a:t>
            </a:fld>
            <a:endParaRPr lang="sl-S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5" y="3864857"/>
            <a:ext cx="4272768" cy="2324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10" y="1935480"/>
            <a:ext cx="5383619" cy="46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5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Vhodni podatkov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Podatki predstavljeni kot slika</a:t>
            </a:r>
          </a:p>
          <a:p>
            <a:r>
              <a:rPr lang="sl-SI" dirty="0" smtClean="0"/>
              <a:t>Veliko odstopanje med </a:t>
            </a:r>
            <a:r>
              <a:rPr lang="sl-SI" dirty="0" err="1" smtClean="0"/>
              <a:t>validacijsko</a:t>
            </a:r>
            <a:r>
              <a:rPr lang="sl-SI" dirty="0" smtClean="0"/>
              <a:t> in testno točnostjo</a:t>
            </a:r>
          </a:p>
          <a:p>
            <a:r>
              <a:rPr lang="sl-SI" dirty="0" smtClean="0"/>
              <a:t>Mešanje učnih podatkov</a:t>
            </a:r>
          </a:p>
          <a:p>
            <a:pPr lvl="1"/>
            <a:r>
              <a:rPr lang="sl-SI" dirty="0" smtClean="0"/>
              <a:t>Učenje na vseh učnih primerih</a:t>
            </a:r>
          </a:p>
          <a:p>
            <a:pPr lvl="1"/>
            <a:r>
              <a:rPr lang="sl-SI" dirty="0" smtClean="0"/>
              <a:t>Analogno prepoznavanju ročne pisave (MNIST)</a:t>
            </a:r>
          </a:p>
          <a:p>
            <a:pPr lvl="1"/>
            <a:r>
              <a:rPr lang="sl-SI" dirty="0" smtClean="0"/>
              <a:t>Tudi človek ne prepozna stvari, ki jih ni nikoli videl</a:t>
            </a:r>
          </a:p>
          <a:p>
            <a:r>
              <a:rPr lang="sl-SI" dirty="0" smtClean="0"/>
              <a:t>Dodajanje šuma</a:t>
            </a:r>
          </a:p>
          <a:p>
            <a:pPr lvl="1"/>
            <a:r>
              <a:rPr lang="sl-SI" dirty="0"/>
              <a:t>Zagotovi, da se mreža ne nauči pravila „</a:t>
            </a:r>
            <a:r>
              <a:rPr lang="sl-SI" dirty="0" err="1"/>
              <a:t>if</a:t>
            </a:r>
            <a:r>
              <a:rPr lang="sl-SI" dirty="0"/>
              <a:t> &gt; 0.5</a:t>
            </a:r>
            <a:r>
              <a:rPr lang="sl-SI" dirty="0" smtClean="0"/>
              <a:t>“</a:t>
            </a:r>
          </a:p>
          <a:p>
            <a:pPr lvl="1"/>
            <a:r>
              <a:rPr lang="sl-SI" dirty="0" smtClean="0"/>
              <a:t>Nima velikega vpliva na točnost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F02B-01FA-474A-AFDD-64CD3CFC2411}" type="datetime1">
              <a:rPr lang="sl-SI" smtClean="0"/>
              <a:t>13.9.2015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16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330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Najboljši rezultati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Velikost mreže [230,460,500</a:t>
            </a:r>
            <a:r>
              <a:rPr lang="sl-SI" dirty="0" smtClean="0"/>
              <a:t>]</a:t>
            </a:r>
          </a:p>
          <a:p>
            <a:r>
              <a:rPr lang="sl-SI" dirty="0"/>
              <a:t>Čas učenja 74 </a:t>
            </a:r>
            <a:r>
              <a:rPr lang="sl-SI" dirty="0" smtClean="0"/>
              <a:t>ur</a:t>
            </a:r>
          </a:p>
          <a:p>
            <a:r>
              <a:rPr lang="sl-SI" dirty="0" smtClean="0"/>
              <a:t>Klasifikacijska točnost 99.95%</a:t>
            </a:r>
          </a:p>
          <a:p>
            <a:endParaRPr lang="sl-SI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09F-AA4D-4696-A080-2AF795DDFB21}" type="datetime1">
              <a:rPr lang="sl-SI" smtClean="0"/>
              <a:t>13.9.2015</a:t>
            </a:fld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17</a:t>
            </a:fld>
            <a:endParaRPr lang="sl-S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Klasifikacija bolezni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Prepoznavanje: LBBB, RBBB, PVC, PAC, Sinus</a:t>
            </a:r>
          </a:p>
          <a:p>
            <a:r>
              <a:rPr lang="sl-SI" dirty="0" smtClean="0"/>
              <a:t>Najboljša točnost 99,83%</a:t>
            </a:r>
          </a:p>
          <a:p>
            <a:pPr lvl="1"/>
            <a:r>
              <a:rPr lang="sl-SI" dirty="0" smtClean="0"/>
              <a:t>Iskanje kompleksa QRS: 99.973%</a:t>
            </a:r>
          </a:p>
          <a:p>
            <a:pPr lvl="1"/>
            <a:r>
              <a:rPr lang="sl-SI" dirty="0" smtClean="0"/>
              <a:t>Čas učenja 5 dni</a:t>
            </a:r>
          </a:p>
          <a:p>
            <a:r>
              <a:rPr lang="sl-SI" dirty="0" smtClean="0"/>
              <a:t>Prečno preverjanje </a:t>
            </a:r>
            <a:r>
              <a:rPr lang="sl-SI" dirty="0" err="1" smtClean="0"/>
              <a:t>leave</a:t>
            </a:r>
            <a:r>
              <a:rPr lang="sl-SI" dirty="0" smtClean="0"/>
              <a:t>-one-</a:t>
            </a:r>
            <a:r>
              <a:rPr lang="sl-SI" dirty="0" err="1" smtClean="0"/>
              <a:t>patient</a:t>
            </a:r>
            <a:r>
              <a:rPr lang="sl-SI" dirty="0" smtClean="0"/>
              <a:t>-out</a:t>
            </a:r>
          </a:p>
          <a:p>
            <a:pPr lvl="1"/>
            <a:r>
              <a:rPr lang="sl-SI" dirty="0" smtClean="0"/>
              <a:t>Povprečna točnost 99.28%</a:t>
            </a:r>
          </a:p>
          <a:p>
            <a:pPr lvl="1"/>
            <a:r>
              <a:rPr lang="sl-SI" dirty="0" smtClean="0"/>
              <a:t>Mediana: 99.91%</a:t>
            </a:r>
          </a:p>
          <a:p>
            <a:pPr lvl="1"/>
            <a:r>
              <a:rPr lang="sl-SI" dirty="0" smtClean="0"/>
              <a:t>Nekateri pacienti zelo slabo označeni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5B01-B570-4390-B655-7302CBA5BCB0}" type="datetime1">
              <a:rPr lang="sl-SI" smtClean="0"/>
              <a:t>13.9.2015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18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159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Povratne nevronske mreže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Podatki v signalu EKG so odvisni med seboj</a:t>
            </a:r>
          </a:p>
          <a:p>
            <a:r>
              <a:rPr lang="sl-SI" dirty="0" smtClean="0"/>
              <a:t>Slabša točnost </a:t>
            </a:r>
            <a:r>
              <a:rPr lang="sl-SI" dirty="0" smtClean="0"/>
              <a:t>(97%) in </a:t>
            </a:r>
            <a:r>
              <a:rPr lang="sl-SI" dirty="0" smtClean="0"/>
              <a:t>daljše </a:t>
            </a:r>
            <a:r>
              <a:rPr lang="sl-SI" dirty="0" smtClean="0"/>
              <a:t>učenje (1 dan)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15" y="3082694"/>
            <a:ext cx="3600000" cy="2716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594" y="3082694"/>
            <a:ext cx="3600000" cy="271656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80F1-16BF-44F9-9C98-6451DACC7C2F}" type="datetime1">
              <a:rPr lang="sl-SI" smtClean="0"/>
              <a:t>13.9.2015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19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423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71327"/>
            <a:ext cx="10131425" cy="54924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Uvod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51944"/>
            <a:ext cx="10131425" cy="3649133"/>
          </a:xfrm>
        </p:spPr>
        <p:txBody>
          <a:bodyPr>
            <a:noAutofit/>
          </a:bodyPr>
          <a:lstStyle/>
          <a:p>
            <a:r>
              <a:rPr lang="sl-SI" dirty="0" smtClean="0">
                <a:ea typeface="Verdana" panose="020B0604030504040204" pitchFamily="34" charset="0"/>
                <a:cs typeface="Verdana" panose="020B0604030504040204" pitchFamily="34" charset="0"/>
              </a:rPr>
              <a:t>Srce</a:t>
            </a:r>
          </a:p>
          <a:p>
            <a:pPr lvl="1"/>
            <a:r>
              <a:rPr lang="sl-SI" dirty="0" smtClean="0">
                <a:ea typeface="Verdana" panose="020B0604030504040204" pitchFamily="34" charset="0"/>
                <a:cs typeface="Verdana" panose="020B0604030504040204" pitchFamily="34" charset="0"/>
              </a:rPr>
              <a:t>Elektrokardiogram</a:t>
            </a:r>
          </a:p>
          <a:p>
            <a:pPr lvl="1"/>
            <a:r>
              <a:rPr lang="sl-SI" dirty="0" smtClean="0">
                <a:ea typeface="Verdana" panose="020B0604030504040204" pitchFamily="34" charset="0"/>
                <a:cs typeface="Verdana" panose="020B0604030504040204" pitchFamily="34" charset="0"/>
              </a:rPr>
              <a:t>Srčne bolezni</a:t>
            </a:r>
          </a:p>
          <a:p>
            <a:r>
              <a:rPr lang="sl-SI" dirty="0" smtClean="0">
                <a:ea typeface="Verdana" panose="020B0604030504040204" pitchFamily="34" charset="0"/>
                <a:cs typeface="Verdana" panose="020B0604030504040204" pitchFamily="34" charset="0"/>
              </a:rPr>
              <a:t>Globoke </a:t>
            </a:r>
            <a:r>
              <a:rPr lang="sl-SI" dirty="0">
                <a:ea typeface="Verdana" panose="020B0604030504040204" pitchFamily="34" charset="0"/>
                <a:cs typeface="Verdana" panose="020B0604030504040204" pitchFamily="34" charset="0"/>
              </a:rPr>
              <a:t>nevronske </a:t>
            </a:r>
            <a:r>
              <a:rPr lang="sl-SI" dirty="0" smtClean="0">
                <a:ea typeface="Verdana" panose="020B0604030504040204" pitchFamily="34" charset="0"/>
                <a:cs typeface="Verdana" panose="020B0604030504040204" pitchFamily="34" charset="0"/>
              </a:rPr>
              <a:t>mreže</a:t>
            </a:r>
          </a:p>
          <a:p>
            <a:pPr lvl="1"/>
            <a:r>
              <a:rPr lang="sl-SI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Konvolucijske</a:t>
            </a:r>
            <a:r>
              <a:rPr lang="sl-SI" dirty="0" smtClean="0">
                <a:ea typeface="Verdana" panose="020B0604030504040204" pitchFamily="34" charset="0"/>
                <a:cs typeface="Verdana" panose="020B0604030504040204" pitchFamily="34" charset="0"/>
              </a:rPr>
              <a:t> nevronske mreže</a:t>
            </a:r>
            <a:endParaRPr lang="sl-SI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sl-SI" dirty="0" smtClean="0">
                <a:ea typeface="Verdana" panose="020B0604030504040204" pitchFamily="34" charset="0"/>
                <a:cs typeface="Verdana" panose="020B0604030504040204" pitchFamily="34" charset="0"/>
              </a:rPr>
              <a:t>Povratne nevronske mreže</a:t>
            </a:r>
          </a:p>
          <a:p>
            <a:r>
              <a:rPr lang="sl-SI" dirty="0" smtClean="0">
                <a:ea typeface="Verdana" panose="020B0604030504040204" pitchFamily="34" charset="0"/>
                <a:cs typeface="Verdana" panose="020B0604030504040204" pitchFamily="34" charset="0"/>
              </a:rPr>
              <a:t>Analiza signala EKG z globokimi nevronskimi mrežami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F01E-DFCD-40A5-91BB-041CAE74172C}" type="datetime1">
              <a:rPr lang="sl-SI" smtClean="0"/>
              <a:t>13.9.2015</a:t>
            </a:fld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722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Iskanje PAC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Problem dolgotrajnega spomina</a:t>
            </a:r>
          </a:p>
          <a:p>
            <a:r>
              <a:rPr lang="sl-SI" dirty="0" smtClean="0"/>
              <a:t>Sinteza umetnih podatkov</a:t>
            </a:r>
          </a:p>
          <a:p>
            <a:r>
              <a:rPr lang="sl-SI" dirty="0" smtClean="0"/>
              <a:t>Klasifikacijska točnost 94,7%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38" y="3656160"/>
            <a:ext cx="2880000" cy="217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8" y="3656161"/>
            <a:ext cx="2880000" cy="217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38" y="3656160"/>
            <a:ext cx="2880000" cy="2173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38" y="3656159"/>
            <a:ext cx="2880000" cy="2173251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3ACB-504D-462E-940B-BAF4A304408E}" type="datetime1">
              <a:rPr lang="sl-SI" smtClean="0"/>
              <a:t>13.9.2015</a:t>
            </a:fld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7035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 in nadaljnje delo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B35F-F5C5-488F-8245-A5A6A5673543}" type="datetime1">
              <a:rPr lang="sl-SI" smtClean="0"/>
              <a:t>13.9.2015</a:t>
            </a:fld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21</a:t>
            </a:fld>
            <a:endParaRPr lang="sl-SI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44343" y="457837"/>
            <a:ext cx="6019800" cy="25683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 smtClean="0"/>
          </a:p>
          <a:p>
            <a:pPr marL="0" indent="0">
              <a:buFont typeface="Wingdings 2"/>
              <a:buNone/>
            </a:pPr>
            <a:endParaRPr lang="sl-SI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4574212"/>
            <a:ext cx="4669971" cy="146610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Nadgradnja metod:</a:t>
            </a:r>
          </a:p>
          <a:p>
            <a:pPr lvl="1"/>
            <a:r>
              <a:rPr lang="sl-SI" dirty="0" smtClean="0"/>
              <a:t>Optimizacija gradientnega spusta</a:t>
            </a:r>
            <a:endParaRPr lang="sl-SI" dirty="0"/>
          </a:p>
          <a:p>
            <a:pPr lvl="1"/>
            <a:r>
              <a:rPr lang="sl-SI" dirty="0"/>
              <a:t>Uporaba LSTM</a:t>
            </a:r>
          </a:p>
          <a:p>
            <a:pPr lvl="1"/>
            <a:r>
              <a:rPr lang="sl-SI" dirty="0"/>
              <a:t>Združevanje RNN in KNN mreže</a:t>
            </a:r>
          </a:p>
          <a:p>
            <a:pPr marL="0" indent="0" algn="ctr">
              <a:buFont typeface="Wingdings 2"/>
              <a:buNone/>
            </a:pPr>
            <a:endParaRPr lang="sl-SI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2330248"/>
          </a:xfrm>
        </p:spPr>
        <p:txBody>
          <a:bodyPr>
            <a:normAutofit/>
          </a:bodyPr>
          <a:lstStyle/>
          <a:p>
            <a:r>
              <a:rPr lang="sl-SI" sz="2400" dirty="0" smtClean="0"/>
              <a:t>99,95% točnost detekcije kompleksa QRS</a:t>
            </a:r>
          </a:p>
          <a:p>
            <a:r>
              <a:rPr lang="sl-SI" sz="2400" dirty="0" smtClean="0"/>
              <a:t>99,8 % točnost detekcije nekaterih bolezni</a:t>
            </a:r>
          </a:p>
          <a:p>
            <a:r>
              <a:rPr lang="sl-SI" sz="2400" dirty="0" smtClean="0"/>
              <a:t>94,7 % točnost detekcije neenakomernega ritma</a:t>
            </a:r>
          </a:p>
          <a:p>
            <a:r>
              <a:rPr lang="sl-SI" sz="2400" dirty="0" smtClean="0"/>
              <a:t>Mreže dosežejo točnost ekspertov (zdravnikov)</a:t>
            </a:r>
          </a:p>
          <a:p>
            <a:r>
              <a:rPr lang="sl-SI" sz="2400" dirty="0" smtClean="0"/>
              <a:t>Sorodne metode zaostajajo za 1% in več</a:t>
            </a:r>
            <a:endParaRPr lang="sl-SI" sz="2400" dirty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3616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23" y="1916197"/>
            <a:ext cx="4979174" cy="2359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Srčne bolezni – fibrilacija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Atrijska </a:t>
            </a:r>
            <a:r>
              <a:rPr lang="sl-SI" dirty="0" err="1"/>
              <a:t>undulacija</a:t>
            </a:r>
            <a:r>
              <a:rPr lang="sl-SI" dirty="0"/>
              <a:t> (plapolanje preddvorov)</a:t>
            </a:r>
          </a:p>
          <a:p>
            <a:pPr lvl="1"/>
            <a:r>
              <a:rPr lang="sl-SI" dirty="0"/>
              <a:t>Kroženje signala v desnem </a:t>
            </a:r>
            <a:r>
              <a:rPr lang="sl-SI" dirty="0" smtClean="0"/>
              <a:t>atriju</a:t>
            </a:r>
          </a:p>
          <a:p>
            <a:pPr lvl="1"/>
            <a:r>
              <a:rPr lang="sl-SI" dirty="0" smtClean="0"/>
              <a:t>Lahko se prevesi v fibrilacijo</a:t>
            </a:r>
            <a:endParaRPr lang="sl-SI" dirty="0"/>
          </a:p>
          <a:p>
            <a:r>
              <a:rPr lang="sl-SI" dirty="0" smtClean="0"/>
              <a:t>Atrijska fibrilacija</a:t>
            </a:r>
          </a:p>
          <a:p>
            <a:pPr lvl="1"/>
            <a:r>
              <a:rPr lang="sl-SI" dirty="0" smtClean="0"/>
              <a:t>Pogosta</a:t>
            </a:r>
          </a:p>
          <a:p>
            <a:pPr lvl="1"/>
            <a:r>
              <a:rPr lang="sl-SI" dirty="0" smtClean="0"/>
              <a:t>Nenevarna</a:t>
            </a:r>
          </a:p>
          <a:p>
            <a:r>
              <a:rPr lang="sl-SI" dirty="0" smtClean="0"/>
              <a:t>Ventrikularna fibrilacija (prekatno migetanje)</a:t>
            </a:r>
          </a:p>
          <a:p>
            <a:pPr lvl="1"/>
            <a:r>
              <a:rPr lang="sl-SI" dirty="0" smtClean="0"/>
              <a:t>Zmanjša možnost preživetja za 10% vsako minuto fibrilacije</a:t>
            </a:r>
          </a:p>
          <a:p>
            <a:pPr lvl="1"/>
            <a:r>
              <a:rPr lang="sl-SI" dirty="0" smtClean="0"/>
              <a:t>250-300 BPM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4692-4A68-4A19-8270-1CE0C62EB484}" type="datetime1">
              <a:rPr lang="sl-SI" smtClean="0"/>
              <a:t>13.9.2015</a:t>
            </a:fld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22</a:t>
            </a:fld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62" y="2817573"/>
            <a:ext cx="7772400" cy="368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72" y="3214449"/>
            <a:ext cx="8702623" cy="3507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283" y="2505929"/>
            <a:ext cx="6109489" cy="2462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195" y="3496467"/>
            <a:ext cx="8474713" cy="316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Srčne bolezni – Spodbujen ritem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Več vrst srčnih spodbujevalnikov</a:t>
            </a:r>
          </a:p>
          <a:p>
            <a:pPr lvl="1"/>
            <a:r>
              <a:rPr lang="sl-SI" dirty="0" smtClean="0"/>
              <a:t>Aktivni</a:t>
            </a:r>
          </a:p>
          <a:p>
            <a:pPr lvl="1"/>
            <a:r>
              <a:rPr lang="sl-SI" dirty="0" smtClean="0"/>
              <a:t>Pasivni</a:t>
            </a:r>
          </a:p>
          <a:p>
            <a:r>
              <a:rPr lang="sl-SI" dirty="0" smtClean="0"/>
              <a:t>Signal nima prave PQRST oblike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32" y="2097691"/>
            <a:ext cx="5071581" cy="288483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B54E-B9FC-4F95-8413-8BE19E0055C1}" type="datetime1">
              <a:rPr lang="sl-SI" smtClean="0"/>
              <a:t>13.9.2015</a:t>
            </a:fld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222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Logistična regresija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l-SI" dirty="0" smtClean="0"/>
                  <a:t>Linearna regresija: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sl-SI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sl-SI">
                        <a:latin typeface="Cambria Math" panose="02040503050406030204" pitchFamily="18" charset="0"/>
                      </a:rPr>
                      <m:t>Θ</m:t>
                    </m:r>
                    <m:r>
                      <a:rPr lang="sl-SI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sl-SI"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endParaRPr lang="sl-SI" dirty="0"/>
              </a:p>
              <a:p>
                <a:r>
                  <a:rPr lang="sl-SI" dirty="0" smtClean="0"/>
                  <a:t>Logistična regresija</a:t>
                </a:r>
              </a:p>
              <a:p>
                <a:pPr lvl="1"/>
                <a:r>
                  <a:rPr lang="sl-SI" dirty="0" smtClean="0"/>
                  <a:t>Klasifikacija primerov v dva razreda</a:t>
                </a:r>
              </a:p>
              <a:p>
                <a:pPr lvl="1"/>
                <a:r>
                  <a:rPr lang="sl-SI" dirty="0" err="1" smtClean="0"/>
                  <a:t>Sigmoidna</a:t>
                </a:r>
                <a:r>
                  <a:rPr lang="sl-SI" dirty="0" smtClean="0"/>
                  <a:t> funkcija</a:t>
                </a:r>
              </a:p>
              <a:p>
                <a:r>
                  <a:rPr lang="sl-SI" dirty="0" err="1" smtClean="0"/>
                  <a:t>Multinomska</a:t>
                </a:r>
                <a:r>
                  <a:rPr lang="sl-SI" dirty="0" smtClean="0"/>
                  <a:t> regresija</a:t>
                </a:r>
              </a:p>
              <a:p>
                <a:pPr lvl="1"/>
                <a:r>
                  <a:rPr lang="sl-SI" dirty="0" smtClean="0"/>
                  <a:t>Klasifikacija v več razredov</a:t>
                </a:r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25" y="1935480"/>
            <a:ext cx="5868575" cy="39114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E816-B4DD-471E-A6AB-041FF4E00C65}" type="datetime1">
              <a:rPr lang="sl-SI" smtClean="0"/>
              <a:t>13.9.2015</a:t>
            </a:fld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24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5144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Velikost okna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Velikost okna od 50-400% povprečne dolžine kompleksa QRS</a:t>
            </a:r>
          </a:p>
          <a:p>
            <a:r>
              <a:rPr lang="sl-SI" dirty="0" smtClean="0"/>
              <a:t>Najboljši rezultati pri velikosti 100-120%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D90A-5B0F-4232-BD57-B64D1A04F442}" type="datetime1">
              <a:rPr lang="sl-SI" smtClean="0"/>
              <a:t>13.9.2015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25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6778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l-SI" dirty="0" smtClean="0"/>
                  <a:t>SGD: </a:t>
                </a:r>
                <a14:m>
                  <m:oMath xmlns:m="http://schemas.openxmlformats.org/officeDocument/2006/math">
                    <m:r>
                      <a:rPr lang="en-GB" i="1"/>
                      <m:t>𝜃</m:t>
                    </m:r>
                    <m:r>
                      <a:rPr lang="en-GB" i="1"/>
                      <m:t>=</m:t>
                    </m:r>
                    <m:r>
                      <a:rPr lang="en-GB" i="1"/>
                      <m:t>𝜃</m:t>
                    </m:r>
                    <m:r>
                      <a:rPr lang="en-GB" i="1"/>
                      <m:t>−</m:t>
                    </m:r>
                    <m:r>
                      <a:rPr lang="en-GB" i="1"/>
                      <m:t>𝛼</m:t>
                    </m:r>
                    <m:r>
                      <a:rPr lang="en-GB" i="1"/>
                      <m:t>∆</m:t>
                    </m:r>
                    <m:r>
                      <a:rPr lang="en-GB" i="1"/>
                      <m:t>𝐹</m:t>
                    </m:r>
                  </m:oMath>
                </a14:m>
                <a:endParaRPr lang="sl-SI" dirty="0"/>
              </a:p>
              <a:p>
                <a:r>
                  <a:rPr lang="sl-SI" dirty="0" err="1" smtClean="0"/>
                  <a:t>AdaGrad</a:t>
                </a:r>
                <a:r>
                  <a:rPr lang="sl-SI" dirty="0" smtClean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/>
                      <m:t>𝑣</m:t>
                    </m:r>
                    <m:r>
                      <a:rPr lang="en-GB" i="1"/>
                      <m:t>=</m:t>
                    </m:r>
                    <m:r>
                      <a:rPr lang="en-GB" i="1"/>
                      <m:t>𝑣</m:t>
                    </m:r>
                    <m:r>
                      <a:rPr lang="en-GB" i="1"/>
                      <m:t>+</m:t>
                    </m:r>
                    <m:sSup>
                      <m:sSupPr>
                        <m:ctrlPr>
                          <a:rPr lang="sl-SI" i="1"/>
                        </m:ctrlPr>
                      </m:sSupPr>
                      <m:e>
                        <m:d>
                          <m:dPr>
                            <m:ctrlPr>
                              <a:rPr lang="sl-SI" i="1"/>
                            </m:ctrlPr>
                          </m:dPr>
                          <m:e>
                            <m:r>
                              <a:rPr lang="en-GB" i="1"/>
                              <m:t>∆</m:t>
                            </m:r>
                            <m:r>
                              <a:rPr lang="en-GB" i="1"/>
                              <m:t>𝐹</m:t>
                            </m:r>
                          </m:e>
                        </m:d>
                      </m:e>
                      <m:sup>
                        <m:r>
                          <a:rPr lang="en-GB" i="1"/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	</a:t>
                </a:r>
                <a:endParaRPr lang="sl-SI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/>
                      <m:t>𝜃</m:t>
                    </m:r>
                    <m:r>
                      <a:rPr lang="en-GB" i="1"/>
                      <m:t>=</m:t>
                    </m:r>
                    <m:r>
                      <a:rPr lang="en-GB" i="1"/>
                      <m:t>𝜃</m:t>
                    </m:r>
                    <m:r>
                      <a:rPr lang="en-GB" i="1"/>
                      <m:t>+</m:t>
                    </m:r>
                    <m:r>
                      <a:rPr lang="en-GB" i="1"/>
                      <m:t>𝛼</m:t>
                    </m:r>
                    <m:f>
                      <m:fPr>
                        <m:ctrlPr>
                          <a:rPr lang="sl-SI" i="1"/>
                        </m:ctrlPr>
                      </m:fPr>
                      <m:num>
                        <m:r>
                          <a:rPr lang="en-GB" i="1"/>
                          <m:t>∆</m:t>
                        </m:r>
                        <m:r>
                          <a:rPr lang="en-GB" i="1"/>
                          <m:t>𝐹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l-SI" i="1"/>
                            </m:ctrlPr>
                          </m:radPr>
                          <m:deg/>
                          <m:e>
                            <m:r>
                              <a:rPr lang="en-GB" i="1"/>
                              <m:t>𝑣</m:t>
                            </m:r>
                          </m:e>
                        </m:rad>
                        <m:r>
                          <a:rPr lang="en-GB" i="1"/>
                          <m:t>+</m:t>
                        </m:r>
                        <m:r>
                          <a:rPr lang="en-GB" i="1"/>
                          <m:t>𝜖</m:t>
                        </m:r>
                      </m:den>
                    </m:f>
                  </m:oMath>
                </a14:m>
                <a:endParaRPr lang="sl-SI" dirty="0"/>
              </a:p>
              <a:p>
                <a:pPr lvl="1"/>
                <a:r>
                  <a:rPr lang="sl-SI" dirty="0" err="1" smtClean="0"/>
                  <a:t>Adadelta</a:t>
                </a:r>
                <a:r>
                  <a:rPr lang="sl-SI" dirty="0" smtClean="0"/>
                  <a:t>: </a:t>
                </a:r>
                <a14:m>
                  <m:oMath xmlns:m="http://schemas.openxmlformats.org/officeDocument/2006/math">
                    <m:r>
                      <a:rPr lang="en-GB" i="1"/>
                      <m:t>𝑣</m:t>
                    </m:r>
                    <m:r>
                      <a:rPr lang="en-GB" i="1"/>
                      <m:t>=</m:t>
                    </m:r>
                    <m:r>
                      <a:rPr lang="en-GB" i="1"/>
                      <m:t>𝑣</m:t>
                    </m:r>
                    <m:r>
                      <a:rPr lang="en-GB" i="1"/>
                      <m:t>∗</m:t>
                    </m:r>
                    <m:r>
                      <a:rPr lang="en-GB" i="1"/>
                      <m:t>𝑚</m:t>
                    </m:r>
                    <m:r>
                      <a:rPr lang="en-GB" i="1"/>
                      <m:t>+ </m:t>
                    </m:r>
                    <m:f>
                      <m:fPr>
                        <m:ctrlPr>
                          <a:rPr lang="sl-SI" i="1"/>
                        </m:ctrlPr>
                      </m:fPr>
                      <m:num>
                        <m:r>
                          <a:rPr lang="en-GB" i="1"/>
                          <m:t>1</m:t>
                        </m:r>
                      </m:num>
                      <m:den>
                        <m:r>
                          <a:rPr lang="en-GB" i="1"/>
                          <m:t>1+ </m:t>
                        </m:r>
                        <m:sSup>
                          <m:sSupPr>
                            <m:ctrlPr>
                              <a:rPr lang="sl-SI" i="1"/>
                            </m:ctrlPr>
                          </m:sSupPr>
                          <m:e>
                            <m:r>
                              <a:rPr lang="en-GB" i="1"/>
                              <m:t>𝑒</m:t>
                            </m:r>
                          </m:e>
                          <m:sup>
                            <m:r>
                              <a:rPr lang="en-GB" i="1"/>
                              <m:t>−</m:t>
                            </m:r>
                            <m:r>
                              <a:rPr lang="en-GB" i="1"/>
                              <m:t>𝑡</m:t>
                            </m:r>
                            <m:r>
                              <a:rPr lang="en-GB" i="1"/>
                              <m:t>/5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sl-SI" i="1"/>
                        </m:ctrlPr>
                      </m:sSupPr>
                      <m:e>
                        <m:r>
                          <a:rPr lang="en-GB" i="1"/>
                          <m:t>(∆</m:t>
                        </m:r>
                        <m:r>
                          <a:rPr lang="en-GB" i="1"/>
                          <m:t>𝐹</m:t>
                        </m:r>
                        <m:r>
                          <a:rPr lang="en-GB" i="1"/>
                          <m:t>)</m:t>
                        </m:r>
                      </m:e>
                      <m:sup>
                        <m:r>
                          <a:rPr lang="en-GB" i="1"/>
                          <m:t>2</m:t>
                        </m:r>
                      </m:sup>
                    </m:sSup>
                  </m:oMath>
                </a14:m>
                <a:endParaRPr lang="sl-SI" dirty="0"/>
              </a:p>
              <a:p>
                <a:r>
                  <a:rPr lang="sl-SI" dirty="0" err="1" smtClean="0"/>
                  <a:t>RMSProp</a:t>
                </a:r>
                <a:r>
                  <a:rPr lang="sl-SI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/>
                      <m:t>𝑣</m:t>
                    </m:r>
                    <m:r>
                      <a:rPr lang="en-GB" i="1"/>
                      <m:t>=</m:t>
                    </m:r>
                    <m:r>
                      <a:rPr lang="en-GB" i="1"/>
                      <m:t>𝛽</m:t>
                    </m:r>
                    <m:r>
                      <a:rPr lang="en-GB" i="1"/>
                      <m:t>𝑣</m:t>
                    </m:r>
                    <m:r>
                      <a:rPr lang="en-GB" i="1"/>
                      <m:t>+(1−</m:t>
                    </m:r>
                    <m:r>
                      <a:rPr lang="en-GB" i="1"/>
                      <m:t>𝛽</m:t>
                    </m:r>
                    <m:r>
                      <a:rPr lang="en-GB" i="1"/>
                      <m:t>)</m:t>
                    </m:r>
                    <m:sSup>
                      <m:sSupPr>
                        <m:ctrlPr>
                          <a:rPr lang="sl-SI" i="1"/>
                        </m:ctrlPr>
                      </m:sSupPr>
                      <m:e>
                        <m:r>
                          <a:rPr lang="en-GB" i="1"/>
                          <m:t>(∆</m:t>
                        </m:r>
                        <m:r>
                          <a:rPr lang="en-GB" i="1"/>
                          <m:t>𝐹</m:t>
                        </m:r>
                        <m:r>
                          <a:rPr lang="en-GB" i="1"/>
                          <m:t>)</m:t>
                        </m:r>
                      </m:e>
                      <m:sup>
                        <m:r>
                          <a:rPr lang="en-GB" i="1"/>
                          <m:t>2</m:t>
                        </m:r>
                      </m:sup>
                    </m:sSup>
                  </m:oMath>
                </a14:m>
                <a:endParaRPr lang="sl-SI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/>
                      <m:t>𝜃</m:t>
                    </m:r>
                    <m:r>
                      <a:rPr lang="en-GB" i="1"/>
                      <m:t>=</m:t>
                    </m:r>
                    <m:r>
                      <a:rPr lang="en-GB" i="1"/>
                      <m:t>𝜃</m:t>
                    </m:r>
                    <m:r>
                      <a:rPr lang="en-GB" i="1"/>
                      <m:t>−</m:t>
                    </m:r>
                    <m:r>
                      <a:rPr lang="en-GB" i="1"/>
                      <m:t>𝛼</m:t>
                    </m:r>
                    <m:f>
                      <m:fPr>
                        <m:ctrlPr>
                          <a:rPr lang="sl-SI" i="1"/>
                        </m:ctrlPr>
                      </m:fPr>
                      <m:num>
                        <m:r>
                          <a:rPr lang="en-GB" i="1"/>
                          <m:t>∆</m:t>
                        </m:r>
                        <m:r>
                          <a:rPr lang="en-GB" i="1"/>
                          <m:t>𝐹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l-SI" i="1"/>
                            </m:ctrlPr>
                          </m:radPr>
                          <m:deg/>
                          <m:e>
                            <m:r>
                              <a:rPr lang="en-GB" i="1"/>
                              <m:t>𝑣</m:t>
                            </m:r>
                          </m:e>
                        </m:rad>
                        <m:r>
                          <a:rPr lang="en-GB" i="1"/>
                          <m:t>+</m:t>
                        </m:r>
                        <m:r>
                          <a:rPr lang="en-GB" i="1"/>
                          <m:t>𝜖</m:t>
                        </m:r>
                      </m:den>
                    </m:f>
                  </m:oMath>
                </a14:m>
                <a:endParaRPr lang="sl-SI" dirty="0"/>
              </a:p>
              <a:p>
                <a:pPr marL="393192" lvl="1" indent="0">
                  <a:buNone/>
                </a:pPr>
                <a:endParaRPr lang="sl-SI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F84B-65F7-4E96-B802-4C26BE9AFF5D}" type="datetime1">
              <a:rPr lang="sl-SI" smtClean="0"/>
              <a:t>13.9.2015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pPr/>
              <a:t>26</a:t>
            </a:fld>
            <a:r>
              <a:rPr lang="sl-SI" smtClean="0"/>
              <a:t>/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087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F84B-65F7-4E96-B802-4C26BE9AFF5D}" type="datetime1">
              <a:rPr lang="sl-SI" smtClean="0"/>
              <a:t>13.9.2015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pPr/>
              <a:t>27</a:t>
            </a:fld>
            <a:r>
              <a:rPr lang="sl-SI" smtClean="0"/>
              <a:t>/</a:t>
            </a:r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55" y="0"/>
            <a:ext cx="5920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F84B-65F7-4E96-B802-4C26BE9AFF5D}" type="datetime1">
              <a:rPr lang="sl-SI" smtClean="0"/>
              <a:t>13.9.2015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pPr/>
              <a:t>28</a:t>
            </a:fld>
            <a:r>
              <a:rPr lang="sl-SI" smtClean="0"/>
              <a:t>/</a:t>
            </a:r>
            <a:endParaRPr lang="sl-S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01" y="0"/>
            <a:ext cx="5572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F84B-65F7-4E96-B802-4C26BE9AFF5D}" type="datetime1">
              <a:rPr lang="sl-SI" smtClean="0"/>
              <a:t>13.9.2015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pPr/>
              <a:t>29</a:t>
            </a:fld>
            <a:r>
              <a:rPr lang="sl-SI" smtClean="0"/>
              <a:t>/</a:t>
            </a:r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87" y="0"/>
            <a:ext cx="7079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Anatomija človeškega srca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Prekati</a:t>
            </a:r>
          </a:p>
          <a:p>
            <a:r>
              <a:rPr lang="sl-SI" dirty="0" smtClean="0"/>
              <a:t>Zaklopke</a:t>
            </a:r>
          </a:p>
          <a:p>
            <a:r>
              <a:rPr lang="sl-SI" dirty="0" smtClean="0"/>
              <a:t>Srčna stena</a:t>
            </a:r>
          </a:p>
          <a:p>
            <a:r>
              <a:rPr lang="sl-SI" dirty="0" smtClean="0"/>
              <a:t>Živčevje</a:t>
            </a:r>
          </a:p>
          <a:p>
            <a:pPr lvl="1"/>
            <a:r>
              <a:rPr lang="sl-SI" dirty="0" smtClean="0"/>
              <a:t>Tvorjenje el. signala</a:t>
            </a:r>
          </a:p>
          <a:p>
            <a:pPr lvl="1"/>
            <a:r>
              <a:rPr lang="sl-SI" dirty="0" smtClean="0"/>
              <a:t>Potovanje el. signala</a:t>
            </a:r>
            <a:endParaRPr lang="sl-S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9C14-A8AD-40EE-9AD2-1FBD2F513465}" type="datetime1">
              <a:rPr lang="sl-SI" smtClean="0"/>
              <a:t>13.9.2015</a:t>
            </a:fld>
            <a:endParaRPr lang="sl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3</a:t>
            </a:fld>
            <a:endParaRPr lang="sl-SI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89" y="1943329"/>
            <a:ext cx="4329307" cy="43293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82" y="1943329"/>
            <a:ext cx="4469663" cy="44696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321" y="1976346"/>
            <a:ext cx="7242102" cy="41913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11" y="4612696"/>
            <a:ext cx="1850072" cy="211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F84B-65F7-4E96-B802-4C26BE9AFF5D}" type="datetime1">
              <a:rPr lang="sl-SI" smtClean="0"/>
              <a:t>13.9.2015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pPr/>
              <a:t>30</a:t>
            </a:fld>
            <a:r>
              <a:rPr lang="sl-SI" smtClean="0"/>
              <a:t>/</a:t>
            </a:r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6" y="0"/>
            <a:ext cx="8780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F84B-65F7-4E96-B802-4C26BE9AFF5D}" type="datetime1">
              <a:rPr lang="sl-SI" smtClean="0"/>
              <a:t>13.9.2015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pPr/>
              <a:t>31</a:t>
            </a:fld>
            <a:r>
              <a:rPr lang="sl-SI" smtClean="0"/>
              <a:t>/</a:t>
            </a:r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25" y="218627"/>
            <a:ext cx="8230749" cy="64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F84B-65F7-4E96-B802-4C26BE9AFF5D}" type="datetime1">
              <a:rPr lang="sl-SI" smtClean="0"/>
              <a:t>13.9.2015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pPr/>
              <a:t>32</a:t>
            </a:fld>
            <a:r>
              <a:rPr lang="sl-SI" smtClean="0"/>
              <a:t>/</a:t>
            </a:r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77" y="675891"/>
            <a:ext cx="10002646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F84B-65F7-4E96-B802-4C26BE9AFF5D}" type="datetime1">
              <a:rPr lang="sl-SI" smtClean="0"/>
              <a:t>13.9.2015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pPr/>
              <a:t>33</a:t>
            </a:fld>
            <a:r>
              <a:rPr lang="sl-SI" smtClean="0"/>
              <a:t>/</a:t>
            </a:r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88" y="766391"/>
            <a:ext cx="9126224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Mere točnosti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Preciznost: TP/(TP+FP)</a:t>
            </a:r>
          </a:p>
          <a:p>
            <a:r>
              <a:rPr lang="sl-SI" dirty="0" smtClean="0"/>
              <a:t>Senzitivnost: TP/(TP+FN)</a:t>
            </a:r>
          </a:p>
          <a:p>
            <a:r>
              <a:rPr lang="sl-SI" dirty="0" smtClean="0"/>
              <a:t>Specifičnost: TN/(TN+FP)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F84B-65F7-4E96-B802-4C26BE9AFF5D}" type="datetime1">
              <a:rPr lang="sl-SI" smtClean="0"/>
              <a:t>13.9.2015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pPr/>
              <a:t>34</a:t>
            </a:fld>
            <a:r>
              <a:rPr lang="sl-SI" smtClean="0"/>
              <a:t>/</a:t>
            </a:r>
            <a:endParaRPr lang="sl-SI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847423"/>
              </p:ext>
            </p:extLst>
          </p:nvPr>
        </p:nvGraphicFramePr>
        <p:xfrm>
          <a:off x="5133009" y="2111144"/>
          <a:ext cx="6104836" cy="113563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13340"/>
                <a:gridCol w="3091496"/>
              </a:tblGrid>
              <a:tr h="567819">
                <a:tc>
                  <a:txBody>
                    <a:bodyPr/>
                    <a:lstStyle/>
                    <a:p>
                      <a:pPr algn="ctr"/>
                      <a:r>
                        <a:rPr lang="sl-SI" b="1" dirty="0" err="1" smtClean="0"/>
                        <a:t>True</a:t>
                      </a:r>
                      <a:r>
                        <a:rPr lang="sl-SI" b="1" dirty="0" smtClean="0"/>
                        <a:t> </a:t>
                      </a:r>
                      <a:r>
                        <a:rPr lang="sl-SI" b="1" dirty="0" err="1" smtClean="0"/>
                        <a:t>positive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 </a:t>
                      </a:r>
                      <a:r>
                        <a:rPr lang="sl-SI" b="1" dirty="0" err="1" smtClean="0"/>
                        <a:t>False</a:t>
                      </a:r>
                      <a:r>
                        <a:rPr lang="sl-SI" b="1" dirty="0" smtClean="0"/>
                        <a:t> </a:t>
                      </a:r>
                      <a:r>
                        <a:rPr lang="sl-SI" b="1" dirty="0" err="1" smtClean="0"/>
                        <a:t>positive</a:t>
                      </a:r>
                      <a:endParaRPr lang="sl-SI" b="1" dirty="0"/>
                    </a:p>
                  </a:txBody>
                  <a:tcPr/>
                </a:tc>
              </a:tr>
              <a:tr h="567819">
                <a:tc>
                  <a:txBody>
                    <a:bodyPr/>
                    <a:lstStyle/>
                    <a:p>
                      <a:pPr algn="ctr"/>
                      <a:r>
                        <a:rPr lang="sl-SI" b="1" dirty="0" err="1" smtClean="0"/>
                        <a:t>False</a:t>
                      </a:r>
                      <a:r>
                        <a:rPr lang="sl-SI" b="1" dirty="0" smtClean="0"/>
                        <a:t> negative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err="1" smtClean="0"/>
                        <a:t>True</a:t>
                      </a:r>
                      <a:r>
                        <a:rPr lang="sl-SI" b="1" dirty="0" smtClean="0"/>
                        <a:t> negative</a:t>
                      </a:r>
                      <a:endParaRPr lang="sl-SI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39" y="2519347"/>
            <a:ext cx="6984433" cy="3960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Elektrokardiogram - EKG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EKG meri električno prevodnost kože</a:t>
            </a:r>
          </a:p>
          <a:p>
            <a:r>
              <a:rPr lang="sl-SI" dirty="0" smtClean="0"/>
              <a:t>Standardna postavitev:</a:t>
            </a:r>
          </a:p>
          <a:p>
            <a:pPr lvl="1"/>
            <a:r>
              <a:rPr lang="sl-SI" dirty="0"/>
              <a:t>10 </a:t>
            </a:r>
            <a:r>
              <a:rPr lang="sl-SI" dirty="0" smtClean="0"/>
              <a:t>elektrod </a:t>
            </a:r>
          </a:p>
          <a:p>
            <a:pPr lvl="1"/>
            <a:r>
              <a:rPr lang="sl-SI" dirty="0" smtClean="0"/>
              <a:t>12 signalov (odvodov)</a:t>
            </a:r>
          </a:p>
          <a:p>
            <a:r>
              <a:rPr lang="sl-SI" dirty="0" smtClean="0"/>
              <a:t>Oblika signala – PQRST</a:t>
            </a:r>
          </a:p>
          <a:p>
            <a:r>
              <a:rPr lang="sl-SI" dirty="0" smtClean="0"/>
              <a:t>Normalen sinusni ritem</a:t>
            </a:r>
            <a:endParaRPr lang="sl-S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2929-78A9-4772-9C90-F6949DF71CAE}" type="datetime1">
              <a:rPr lang="sl-SI" smtClean="0"/>
              <a:t>13.9.2015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4</a:t>
            </a:fld>
            <a:endParaRPr lang="sl-S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218" y="2036356"/>
            <a:ext cx="3692182" cy="2093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84" y="2579307"/>
            <a:ext cx="3795230" cy="374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Srčne bolezni – blok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Prekinitev živčne poti za prenos el. signala</a:t>
            </a:r>
          </a:p>
          <a:p>
            <a:r>
              <a:rPr lang="sl-SI" dirty="0" err="1"/>
              <a:t>Levokračni</a:t>
            </a:r>
            <a:r>
              <a:rPr lang="sl-SI" dirty="0"/>
              <a:t> </a:t>
            </a:r>
            <a:r>
              <a:rPr lang="sl-SI" dirty="0" smtClean="0"/>
              <a:t>blok (LBBB)</a:t>
            </a:r>
            <a:endParaRPr lang="sl-SI" dirty="0"/>
          </a:p>
          <a:p>
            <a:r>
              <a:rPr lang="sl-SI" dirty="0" err="1"/>
              <a:t>Desnokračni</a:t>
            </a:r>
            <a:r>
              <a:rPr lang="sl-SI" dirty="0"/>
              <a:t> </a:t>
            </a:r>
            <a:r>
              <a:rPr lang="sl-SI" dirty="0" smtClean="0"/>
              <a:t>blok (RBBB)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16" y="3479739"/>
            <a:ext cx="3978495" cy="296833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E55A-F88A-475B-A3EB-93C91AB85498}" type="datetime1">
              <a:rPr lang="sl-SI" smtClean="0"/>
              <a:t>13.9.2015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5</a:t>
            </a:fld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212" y="2612714"/>
            <a:ext cx="4419048" cy="2809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16" y="3479739"/>
            <a:ext cx="3978495" cy="29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4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Srčne bolezni – </a:t>
            </a:r>
            <a:r>
              <a:rPr lang="sl-SI" dirty="0" smtClean="0"/>
              <a:t>Neenakomerni </a:t>
            </a:r>
            <a:r>
              <a:rPr lang="sl-SI" dirty="0" smtClean="0"/>
              <a:t>utrip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Prezgodnji atrijski utrip (PAC)</a:t>
            </a:r>
          </a:p>
          <a:p>
            <a:pPr lvl="1"/>
            <a:r>
              <a:rPr lang="sl-SI" dirty="0" smtClean="0"/>
              <a:t>Prezgodnje proženje signala v atriju</a:t>
            </a:r>
          </a:p>
          <a:p>
            <a:r>
              <a:rPr lang="sl-SI" dirty="0" smtClean="0"/>
              <a:t>Prezgodnji </a:t>
            </a:r>
            <a:r>
              <a:rPr lang="sl-SI" dirty="0" err="1" smtClean="0"/>
              <a:t>nodalni</a:t>
            </a:r>
            <a:r>
              <a:rPr lang="sl-SI" dirty="0" smtClean="0"/>
              <a:t> utrip (PJC)</a:t>
            </a:r>
          </a:p>
          <a:p>
            <a:pPr lvl="1"/>
            <a:r>
              <a:rPr lang="sl-SI" dirty="0" smtClean="0"/>
              <a:t>Signal se proži v </a:t>
            </a:r>
            <a:r>
              <a:rPr lang="sl-SI" dirty="0" err="1" smtClean="0"/>
              <a:t>atriventrikularnem</a:t>
            </a:r>
            <a:r>
              <a:rPr lang="sl-SI" dirty="0" smtClean="0"/>
              <a:t> vozlu</a:t>
            </a:r>
          </a:p>
          <a:p>
            <a:r>
              <a:rPr lang="sl-SI" dirty="0" smtClean="0"/>
              <a:t>Prezgodnji ventrikularni utrip (PVC)</a:t>
            </a:r>
          </a:p>
          <a:p>
            <a:pPr lvl="1"/>
            <a:r>
              <a:rPr lang="sl-SI" dirty="0" smtClean="0"/>
              <a:t>Signal se proži v </a:t>
            </a:r>
            <a:r>
              <a:rPr lang="sl-SI" dirty="0" err="1" smtClean="0"/>
              <a:t>Purikinijevih</a:t>
            </a:r>
            <a:r>
              <a:rPr lang="sl-SI" dirty="0" smtClean="0"/>
              <a:t> vlaknih</a:t>
            </a:r>
          </a:p>
          <a:p>
            <a:r>
              <a:rPr lang="sl-SI" dirty="0" smtClean="0"/>
              <a:t>Neenakomeren utrip </a:t>
            </a:r>
            <a:r>
              <a:rPr lang="sl-SI" dirty="0"/>
              <a:t>srca</a:t>
            </a:r>
          </a:p>
          <a:p>
            <a:pPr lvl="1"/>
            <a:r>
              <a:rPr lang="sl-SI" dirty="0" err="1"/>
              <a:t>Bigemija</a:t>
            </a:r>
            <a:endParaRPr lang="sl-SI" dirty="0"/>
          </a:p>
          <a:p>
            <a:pPr lvl="1"/>
            <a:r>
              <a:rPr lang="sl-SI" dirty="0" err="1"/>
              <a:t>Trigemija</a:t>
            </a:r>
            <a:endParaRPr lang="sl-SI" dirty="0"/>
          </a:p>
          <a:p>
            <a:pPr lvl="1"/>
            <a:r>
              <a:rPr lang="sl-SI" dirty="0" err="1"/>
              <a:t>Kvadrigimija</a:t>
            </a:r>
            <a:endParaRPr lang="sl-SI" dirty="0"/>
          </a:p>
          <a:p>
            <a:pPr lvl="1"/>
            <a:r>
              <a:rPr lang="sl-SI" dirty="0"/>
              <a:t>Dvojček</a:t>
            </a:r>
          </a:p>
          <a:p>
            <a:pPr lvl="1"/>
            <a:r>
              <a:rPr lang="sl-SI" dirty="0"/>
              <a:t>Trojček</a:t>
            </a:r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90" y="1864303"/>
            <a:ext cx="7143620" cy="1092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30" y="3145892"/>
            <a:ext cx="7163580" cy="988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90" y="4323081"/>
            <a:ext cx="7169282" cy="196727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B0AA-9F81-4D57-A105-5C920F856C80}" type="datetime1">
              <a:rPr lang="sl-SI" smtClean="0"/>
              <a:t>13.9.2015</a:t>
            </a:fld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228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Globoke nevronske mreže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1954 – implementacija prvih nevronskih mrež</a:t>
            </a:r>
          </a:p>
          <a:p>
            <a:r>
              <a:rPr lang="sl-SI" dirty="0" smtClean="0"/>
              <a:t>Zaostajajo za ostalimi metodami SU</a:t>
            </a:r>
          </a:p>
          <a:p>
            <a:r>
              <a:rPr lang="sl-SI" dirty="0" smtClean="0"/>
              <a:t>21. stoletje - razvoj grafičnih kartic </a:t>
            </a:r>
          </a:p>
          <a:p>
            <a:r>
              <a:rPr lang="sl-SI" dirty="0" smtClean="0"/>
              <a:t>Globoke nevronske mreže postanejo vodilne na področjih:</a:t>
            </a:r>
          </a:p>
          <a:p>
            <a:pPr lvl="1"/>
            <a:r>
              <a:rPr lang="sl-SI" dirty="0" smtClean="0"/>
              <a:t>Računalniškega vida</a:t>
            </a:r>
          </a:p>
          <a:p>
            <a:pPr lvl="1"/>
            <a:r>
              <a:rPr lang="sl-SI" dirty="0" smtClean="0"/>
              <a:t>Prepoznavanja govora</a:t>
            </a:r>
          </a:p>
          <a:p>
            <a:pPr lvl="1"/>
            <a:r>
              <a:rPr lang="sl-SI" dirty="0" smtClean="0"/>
              <a:t>Razumevanja naravnega jezika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9249-633C-4B0C-90F9-78D8A04CEDB8}" type="datetime1">
              <a:rPr lang="sl-SI" smtClean="0"/>
              <a:t>13.9.2015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766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Preprosta n</a:t>
            </a:r>
            <a:r>
              <a:rPr lang="sl-SI" dirty="0" smtClean="0"/>
              <a:t>evronska mreža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Vhodni podatki</a:t>
            </a:r>
          </a:p>
          <a:p>
            <a:r>
              <a:rPr lang="sl-SI" dirty="0" smtClean="0"/>
              <a:t>Povezave – uteži</a:t>
            </a:r>
          </a:p>
          <a:p>
            <a:r>
              <a:rPr lang="sl-SI" dirty="0" smtClean="0"/>
              <a:t>Aktivacijska funkcije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78" y="1935480"/>
            <a:ext cx="6531104" cy="3216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77" y="1935480"/>
            <a:ext cx="5903199" cy="44274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1282-8FA4-448D-9DFD-181FCB16C621}" type="datetime1">
              <a:rPr lang="sl-SI" smtClean="0"/>
              <a:t>13.9.2015</a:t>
            </a:fld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352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Nevronska mreža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Usmerjene </a:t>
            </a:r>
            <a:r>
              <a:rPr lang="sl-SI" dirty="0" err="1" smtClean="0"/>
              <a:t>večnivojske</a:t>
            </a:r>
            <a:r>
              <a:rPr lang="sl-SI" dirty="0" smtClean="0"/>
              <a:t> mreže</a:t>
            </a:r>
          </a:p>
          <a:p>
            <a:r>
              <a:rPr lang="sl-SI" dirty="0" smtClean="0"/>
              <a:t>Vzvratno razširjanje</a:t>
            </a:r>
          </a:p>
          <a:p>
            <a:r>
              <a:rPr lang="sl-SI" dirty="0" smtClean="0"/>
              <a:t>Optimizacija gradientnega spusta</a:t>
            </a:r>
          </a:p>
          <a:p>
            <a:pPr lvl="1"/>
            <a:r>
              <a:rPr lang="sl-SI" dirty="0" smtClean="0"/>
              <a:t>Stohastični gradientni spust</a:t>
            </a:r>
          </a:p>
          <a:p>
            <a:pPr lvl="1"/>
            <a:r>
              <a:rPr lang="sl-SI" dirty="0" err="1" smtClean="0"/>
              <a:t>ADaGrad</a:t>
            </a:r>
            <a:endParaRPr lang="sl-SI" dirty="0" smtClean="0"/>
          </a:p>
          <a:p>
            <a:pPr lvl="2"/>
            <a:r>
              <a:rPr lang="sl-SI" dirty="0" err="1" smtClean="0"/>
              <a:t>ADaDelta</a:t>
            </a:r>
            <a:endParaRPr lang="sl-SI" dirty="0" smtClean="0"/>
          </a:p>
          <a:p>
            <a:pPr lvl="1"/>
            <a:r>
              <a:rPr lang="sl-SI" dirty="0" err="1" smtClean="0"/>
              <a:t>RMSProp</a:t>
            </a:r>
            <a:endParaRPr lang="sl-SI" dirty="0" smtClean="0"/>
          </a:p>
          <a:p>
            <a:pPr lvl="1"/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923-7F31-4291-B796-12A66129B980}" type="datetime1">
              <a:rPr lang="sl-SI" smtClean="0"/>
              <a:t>13.9.2015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9</a:t>
            </a:fld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54" y="1935480"/>
            <a:ext cx="6052544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8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ploma_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ploma_theme" id="{BD0DEBAA-7670-4086-B0D0-F7804F108684}" vid="{59741E02-A381-4782-8CF4-7DA3751190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diploma_theme</Template>
  <TotalTime>1886</TotalTime>
  <Words>927</Words>
  <Application>Microsoft Office PowerPoint</Application>
  <PresentationFormat>Widescreen</PresentationFormat>
  <Paragraphs>275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Cambria Math</vt:lpstr>
      <vt:lpstr>Times New Roman</vt:lpstr>
      <vt:lpstr>Verdana</vt:lpstr>
      <vt:lpstr>Wingdings 2</vt:lpstr>
      <vt:lpstr>diploma_theme</vt:lpstr>
      <vt:lpstr>Analiza signalov EKG z globokimi nevronskimi mrežami</vt:lpstr>
      <vt:lpstr>Uvod</vt:lpstr>
      <vt:lpstr>Anatomija človeškega srca</vt:lpstr>
      <vt:lpstr>Elektrokardiogram - EKG</vt:lpstr>
      <vt:lpstr>Srčne bolezni – blok</vt:lpstr>
      <vt:lpstr>Srčne bolezni – Neenakomerni utrip</vt:lpstr>
      <vt:lpstr>Globoke nevronske mreže</vt:lpstr>
      <vt:lpstr>Preprosta nevronska mreža</vt:lpstr>
      <vt:lpstr>Nevronska mreža</vt:lpstr>
      <vt:lpstr>Konvolucijske nevronske mreže</vt:lpstr>
      <vt:lpstr>Združevanje</vt:lpstr>
      <vt:lpstr>Povratne nevronske mreže</vt:lpstr>
      <vt:lpstr>Analiza signala EKG - učna množica</vt:lpstr>
      <vt:lpstr>Iskanje kompleksa QRS</vt:lpstr>
      <vt:lpstr>Arhitektura mreže</vt:lpstr>
      <vt:lpstr>Vhodni podatkov</vt:lpstr>
      <vt:lpstr>Najboljši rezultati</vt:lpstr>
      <vt:lpstr>Klasifikacija bolezni</vt:lpstr>
      <vt:lpstr>Povratne nevronske mreže</vt:lpstr>
      <vt:lpstr>Iskanje PAC</vt:lpstr>
      <vt:lpstr>Zaključek in nadaljnje delo</vt:lpstr>
      <vt:lpstr>Srčne bolezni – fibrilacija</vt:lpstr>
      <vt:lpstr>Srčne bolezni – Spodbujen ritem</vt:lpstr>
      <vt:lpstr>Logistična regresija</vt:lpstr>
      <vt:lpstr>Velikost okna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Mere točnosti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signalov EKG z globokimi nevronskimi mrežami</dc:title>
  <dc:creator>Jani Bizjak</dc:creator>
  <cp:lastModifiedBy>Jani Bizjak</cp:lastModifiedBy>
  <cp:revision>80</cp:revision>
  <dcterms:created xsi:type="dcterms:W3CDTF">2015-09-02T09:07:41Z</dcterms:created>
  <dcterms:modified xsi:type="dcterms:W3CDTF">2015-09-13T14:17:48Z</dcterms:modified>
</cp:coreProperties>
</file>